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62" r:id="rId3"/>
    <p:sldId id="257" r:id="rId4"/>
    <p:sldId id="264" r:id="rId5"/>
    <p:sldId id="265" r:id="rId6"/>
    <p:sldId id="270" r:id="rId7"/>
    <p:sldId id="271" r:id="rId8"/>
    <p:sldId id="269" r:id="rId9"/>
    <p:sldId id="258" r:id="rId10"/>
    <p:sldId id="263" r:id="rId11"/>
    <p:sldId id="266" r:id="rId12"/>
    <p:sldId id="259" r:id="rId13"/>
    <p:sldId id="274" r:id="rId14"/>
    <p:sldId id="275" r:id="rId15"/>
    <p:sldId id="276" r:id="rId16"/>
    <p:sldId id="260" r:id="rId17"/>
    <p:sldId id="261" r:id="rId18"/>
    <p:sldId id="272" r:id="rId19"/>
    <p:sldId id="273"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213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9"/>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2731175"/>
            <a:ext cx="4919305" cy="2767132"/>
          </a:xfrm>
          <a:prstGeom prst="rect">
            <a:avLst/>
          </a:prstGeom>
        </p:spPr>
      </p:pic>
      <p:sp>
        <p:nvSpPr>
          <p:cNvPr id="6" name="Text 1"/>
          <p:cNvSpPr/>
          <p:nvPr/>
        </p:nvSpPr>
        <p:spPr>
          <a:xfrm>
            <a:off x="6280189" y="2027181"/>
            <a:ext cx="8976732" cy="1956435"/>
          </a:xfrm>
          <a:prstGeom prst="rect">
            <a:avLst/>
          </a:prstGeom>
          <a:noFill/>
          <a:ln/>
        </p:spPr>
        <p:txBody>
          <a:bodyPr wrap="square" rtlCol="0" anchor="t"/>
          <a:lstStyle/>
          <a:p>
            <a:pPr marL="0" indent="0">
              <a:lnSpc>
                <a:spcPts val="7702"/>
              </a:lnSpc>
              <a:buNone/>
            </a:pPr>
            <a:r>
              <a:rPr lang="en-US" sz="3600" b="1" dirty="0">
                <a:solidFill>
                  <a:srgbClr val="000000"/>
                </a:solidFill>
                <a:latin typeface="p22-mackinac-pro" pitchFamily="34" charset="0"/>
                <a:ea typeface="p22-mackinac-pro" pitchFamily="34" charset="-122"/>
                <a:cs typeface="p22-mackinac-pro" pitchFamily="34" charset="-120"/>
              </a:rPr>
              <a:t>Anomaly Detection in Healthcare </a:t>
            </a:r>
            <a:r>
              <a:rPr lang="en-US" sz="3600" b="1" dirty="0">
                <a:solidFill>
                  <a:srgbClr val="000000"/>
                </a:solidFill>
                <a:latin typeface="p22-mackinac-pro" pitchFamily="34" charset="0"/>
                <a:ea typeface="p22-mackinac-pro" pitchFamily="34" charset="-122"/>
              </a:rPr>
              <a:t>Data</a:t>
            </a:r>
            <a:endParaRPr lang="en-US" sz="3600" dirty="0"/>
          </a:p>
        </p:txBody>
      </p:sp>
      <p:sp>
        <p:nvSpPr>
          <p:cNvPr id="7" name="Text 2"/>
          <p:cNvSpPr/>
          <p:nvPr/>
        </p:nvSpPr>
        <p:spPr>
          <a:xfrm>
            <a:off x="6280189" y="3662101"/>
            <a:ext cx="7556421" cy="2540318"/>
          </a:xfrm>
          <a:prstGeom prst="rect">
            <a:avLst/>
          </a:prstGeom>
          <a:noFill/>
          <a:ln/>
        </p:spPr>
        <p:txBody>
          <a:bodyPr wrap="square" rtlCol="0" anchor="t"/>
          <a:lstStyle/>
          <a:p>
            <a:pPr marL="0" indent="0">
              <a:lnSpc>
                <a:spcPts val="2858"/>
              </a:lnSpc>
              <a:buNone/>
            </a:pPr>
            <a:r>
              <a:rPr lang="en-US" sz="1786" dirty="0">
                <a:solidFill>
                  <a:srgbClr val="272525"/>
                </a:solidFill>
                <a:latin typeface="Eudoxus Sans" pitchFamily="34" charset="0"/>
                <a:ea typeface="Eudoxus Sans" pitchFamily="34" charset="-122"/>
                <a:cs typeface="Eudoxus Sans" pitchFamily="34" charset="-120"/>
              </a:rPr>
              <a:t>Anomaly detection in healthcare data is an essential process that helps identify unusual patterns or outliers within large datasets. By uncovering these anomalies, healthcare providers can gain valuable insights, optimize operations, and enhance patient care. This presentation will guide you through the key steps involved in this data-driven approach, from preprocessing and clustering to machine learning algorithms and deep learning techniques.</a:t>
            </a:r>
            <a:endParaRPr lang="en-US" sz="1786" dirty="0"/>
          </a:p>
        </p:txBody>
      </p:sp>
      <p:sp>
        <p:nvSpPr>
          <p:cNvPr id="8" name="Shape 3"/>
          <p:cNvSpPr/>
          <p:nvPr/>
        </p:nvSpPr>
        <p:spPr>
          <a:xfrm>
            <a:off x="6280190" y="6479262"/>
            <a:ext cx="362903" cy="362903"/>
          </a:xfrm>
          <a:prstGeom prst="roundRect">
            <a:avLst>
              <a:gd name="adj" fmla="val 25194296"/>
            </a:avLst>
          </a:prstGeom>
          <a:noFill/>
          <a:ln w="7620">
            <a:solidFill>
              <a:srgbClr val="FFFFFF"/>
            </a:solidFill>
            <a:prstDash val="solid"/>
          </a:ln>
        </p:spPr>
        <p:txBody>
          <a:bodyPr/>
          <a:lstStyle/>
          <a:p>
            <a:endParaRPr lang="en-IN"/>
          </a:p>
        </p:txBody>
      </p:sp>
      <p:sp>
        <p:nvSpPr>
          <p:cNvPr id="10" name="Text 4"/>
          <p:cNvSpPr/>
          <p:nvPr/>
        </p:nvSpPr>
        <p:spPr>
          <a:xfrm>
            <a:off x="6756440" y="6462355"/>
            <a:ext cx="2245519" cy="396835"/>
          </a:xfrm>
          <a:prstGeom prst="rect">
            <a:avLst/>
          </a:prstGeom>
          <a:noFill/>
          <a:ln/>
        </p:spPr>
        <p:txBody>
          <a:bodyPr wrap="none" rtlCol="0" anchor="t"/>
          <a:lstStyle/>
          <a:p>
            <a:pPr marL="0" indent="0" algn="l">
              <a:lnSpc>
                <a:spcPts val="3126"/>
              </a:lnSpc>
              <a:buNone/>
            </a:pPr>
            <a:endParaRPr lang="en-US" sz="2233" dirty="0"/>
          </a:p>
        </p:txBody>
      </p:sp>
      <p:sp>
        <p:nvSpPr>
          <p:cNvPr id="9" name="TextBox 8">
            <a:extLst>
              <a:ext uri="{FF2B5EF4-FFF2-40B4-BE49-F238E27FC236}">
                <a16:creationId xmlns:a16="http://schemas.microsoft.com/office/drawing/2014/main" id="{C4AFEC00-CA88-89D4-EE67-F5E3AA6F3454}"/>
              </a:ext>
            </a:extLst>
          </p:cNvPr>
          <p:cNvSpPr txBox="1"/>
          <p:nvPr/>
        </p:nvSpPr>
        <p:spPr>
          <a:xfrm>
            <a:off x="6427430" y="1166897"/>
            <a:ext cx="7235088" cy="707886"/>
          </a:xfrm>
          <a:prstGeom prst="rect">
            <a:avLst/>
          </a:prstGeom>
          <a:noFill/>
        </p:spPr>
        <p:txBody>
          <a:bodyPr wrap="square" rtlCol="0">
            <a:spAutoFit/>
          </a:bodyPr>
          <a:lstStyle/>
          <a:p>
            <a:r>
              <a:rPr lang="en-IN" sz="4000" b="1" dirty="0">
                <a:latin typeface="Arial" panose="020B0604020202020204" pitchFamily="34" charset="0"/>
                <a:cs typeface="Arial" panose="020B0604020202020204" pitchFamily="34" charset="0"/>
              </a:rPr>
              <a:t>PROBLEM STATEMENT: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629777-402C-A89B-3689-E3E554A73464}"/>
              </a:ext>
            </a:extLst>
          </p:cNvPr>
          <p:cNvPicPr>
            <a:picLocks noChangeAspect="1"/>
          </p:cNvPicPr>
          <p:nvPr/>
        </p:nvPicPr>
        <p:blipFill>
          <a:blip r:embed="rId2"/>
          <a:stretch>
            <a:fillRect/>
          </a:stretch>
        </p:blipFill>
        <p:spPr>
          <a:xfrm>
            <a:off x="0" y="0"/>
            <a:ext cx="8508380" cy="8229600"/>
          </a:xfrm>
          <a:prstGeom prst="rect">
            <a:avLst/>
          </a:prstGeom>
        </p:spPr>
      </p:pic>
      <p:sp>
        <p:nvSpPr>
          <p:cNvPr id="2" name="TextBox 1">
            <a:extLst>
              <a:ext uri="{FF2B5EF4-FFF2-40B4-BE49-F238E27FC236}">
                <a16:creationId xmlns:a16="http://schemas.microsoft.com/office/drawing/2014/main" id="{82538DD6-C5D7-CACA-4691-668DD81F8B98}"/>
              </a:ext>
            </a:extLst>
          </p:cNvPr>
          <p:cNvSpPr txBox="1"/>
          <p:nvPr/>
        </p:nvSpPr>
        <p:spPr>
          <a:xfrm>
            <a:off x="7961971" y="1438507"/>
            <a:ext cx="6668429" cy="4708981"/>
          </a:xfrm>
          <a:prstGeom prst="rect">
            <a:avLst/>
          </a:prstGeom>
          <a:noFill/>
        </p:spPr>
        <p:txBody>
          <a:bodyPr wrap="square" rtlCol="0">
            <a:spAutoFit/>
          </a:bodyPr>
          <a:lstStyle/>
          <a:p>
            <a:r>
              <a:rPr lang="en-US" sz="2400" b="1" dirty="0"/>
              <a:t> K-Means Clustering</a:t>
            </a:r>
          </a:p>
          <a:p>
            <a:endParaRPr lang="en-US" sz="2400" b="1" dirty="0"/>
          </a:p>
          <a:p>
            <a:r>
              <a:rPr lang="en-US" b="1" dirty="0"/>
              <a:t> Objective: </a:t>
            </a:r>
          </a:p>
          <a:p>
            <a:endParaRPr lang="en-US" b="1" dirty="0"/>
          </a:p>
          <a:p>
            <a:r>
              <a:rPr lang="en-US" dirty="0"/>
              <a:t>Clustering data points based on certain features. </a:t>
            </a:r>
          </a:p>
          <a:p>
            <a:endParaRPr lang="en-US" dirty="0"/>
          </a:p>
          <a:p>
            <a:r>
              <a:rPr lang="en-US" b="1" dirty="0"/>
              <a:t>Methodology:</a:t>
            </a:r>
          </a:p>
          <a:p>
            <a:endParaRPr lang="en-US" b="1" dirty="0"/>
          </a:p>
          <a:p>
            <a:r>
              <a:rPr lang="en-US" dirty="0"/>
              <a:t> Used K-Means algorithm with 3 clusters and a random state of 42. </a:t>
            </a:r>
          </a:p>
          <a:p>
            <a:endParaRPr lang="en-US" b="1" dirty="0"/>
          </a:p>
          <a:p>
            <a:r>
              <a:rPr lang="en-US" b="1" dirty="0"/>
              <a:t>Plot Description:  </a:t>
            </a:r>
          </a:p>
          <a:p>
            <a:r>
              <a:rPr lang="en-US" dirty="0"/>
              <a:t> </a:t>
            </a:r>
          </a:p>
          <a:p>
            <a:r>
              <a:rPr lang="en-US" dirty="0"/>
              <a:t>- X-axis: Number of Medicare Beneficiaries.  </a:t>
            </a:r>
          </a:p>
          <a:p>
            <a:r>
              <a:rPr lang="en-US" dirty="0"/>
              <a:t>- Y-axis: Average Submitted Charge Amount. </a:t>
            </a:r>
          </a:p>
          <a:p>
            <a:r>
              <a:rPr lang="en-US" dirty="0"/>
              <a:t> - Clusters are visualized using different colors.  </a:t>
            </a:r>
          </a:p>
          <a:p>
            <a:r>
              <a:rPr lang="en-US" dirty="0"/>
              <a:t>- Two distinct clusters are identified.</a:t>
            </a:r>
            <a:endParaRPr lang="en-IN" dirty="0"/>
          </a:p>
        </p:txBody>
      </p:sp>
    </p:spTree>
    <p:extLst>
      <p:ext uri="{BB962C8B-B14F-4D97-AF65-F5344CB8AC3E}">
        <p14:creationId xmlns:p14="http://schemas.microsoft.com/office/powerpoint/2010/main" val="60476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F4E63C-F1F7-0A21-0930-3F46A2F74F10}"/>
              </a:ext>
            </a:extLst>
          </p:cNvPr>
          <p:cNvPicPr>
            <a:picLocks noChangeAspect="1"/>
          </p:cNvPicPr>
          <p:nvPr/>
        </p:nvPicPr>
        <p:blipFill>
          <a:blip r:embed="rId2"/>
          <a:stretch>
            <a:fillRect/>
          </a:stretch>
        </p:blipFill>
        <p:spPr>
          <a:xfrm>
            <a:off x="0" y="1"/>
            <a:ext cx="7817005" cy="8314574"/>
          </a:xfrm>
          <a:prstGeom prst="rect">
            <a:avLst/>
          </a:prstGeom>
        </p:spPr>
      </p:pic>
      <p:sp>
        <p:nvSpPr>
          <p:cNvPr id="3" name="TextBox 2">
            <a:extLst>
              <a:ext uri="{FF2B5EF4-FFF2-40B4-BE49-F238E27FC236}">
                <a16:creationId xmlns:a16="http://schemas.microsoft.com/office/drawing/2014/main" id="{D65B8E5A-11D4-2F8E-32DF-E93022D48B74}"/>
              </a:ext>
            </a:extLst>
          </p:cNvPr>
          <p:cNvSpPr txBox="1"/>
          <p:nvPr/>
        </p:nvSpPr>
        <p:spPr>
          <a:xfrm>
            <a:off x="7315200" y="1898808"/>
            <a:ext cx="6623824" cy="4431983"/>
          </a:xfrm>
          <a:prstGeom prst="rect">
            <a:avLst/>
          </a:prstGeom>
          <a:noFill/>
        </p:spPr>
        <p:txBody>
          <a:bodyPr wrap="square" rtlCol="0">
            <a:spAutoFit/>
          </a:bodyPr>
          <a:lstStyle/>
          <a:p>
            <a:r>
              <a:rPr lang="en-IN" sz="2400" b="1" dirty="0"/>
              <a:t> DBSCAN Clustering- </a:t>
            </a:r>
          </a:p>
          <a:p>
            <a:endParaRPr lang="en-IN" sz="2400" b="1" dirty="0"/>
          </a:p>
          <a:p>
            <a:r>
              <a:rPr lang="en-IN" b="1" dirty="0"/>
              <a:t>Objective: </a:t>
            </a:r>
          </a:p>
          <a:p>
            <a:endParaRPr lang="en-IN" b="1" dirty="0"/>
          </a:p>
          <a:p>
            <a:r>
              <a:rPr lang="en-IN" dirty="0"/>
              <a:t>Clustering data points to identify dense regions and noise.</a:t>
            </a:r>
          </a:p>
          <a:p>
            <a:endParaRPr lang="en-IN" dirty="0"/>
          </a:p>
          <a:p>
            <a:r>
              <a:rPr lang="en-IN" dirty="0"/>
              <a:t> </a:t>
            </a:r>
            <a:r>
              <a:rPr lang="en-IN" b="1" dirty="0"/>
              <a:t>Methodology: </a:t>
            </a:r>
          </a:p>
          <a:p>
            <a:endParaRPr lang="en-IN" b="1" dirty="0"/>
          </a:p>
          <a:p>
            <a:r>
              <a:rPr lang="en-IN" dirty="0"/>
              <a:t>Used DBSCAN algorithm with different parameters.</a:t>
            </a:r>
          </a:p>
          <a:p>
            <a:endParaRPr lang="en-IN" dirty="0"/>
          </a:p>
          <a:p>
            <a:r>
              <a:rPr lang="en-IN" b="1" dirty="0"/>
              <a:t>Plot Descriptions</a:t>
            </a:r>
          </a:p>
          <a:p>
            <a:endParaRPr lang="en-IN" b="1" dirty="0"/>
          </a:p>
          <a:p>
            <a:r>
              <a:rPr lang="en-IN" dirty="0"/>
              <a:t>- Epsilon radius: 0.7.   </a:t>
            </a:r>
          </a:p>
          <a:p>
            <a:r>
              <a:rPr lang="en-IN" dirty="0"/>
              <a:t> - Minimum number of samples: 6.    </a:t>
            </a:r>
          </a:p>
          <a:p>
            <a:r>
              <a:rPr lang="en-IN" dirty="0"/>
              <a:t>- Identified 17 clusters and 788 noise points.</a:t>
            </a:r>
          </a:p>
        </p:txBody>
      </p:sp>
    </p:spTree>
    <p:extLst>
      <p:ext uri="{BB962C8B-B14F-4D97-AF65-F5344CB8AC3E}">
        <p14:creationId xmlns:p14="http://schemas.microsoft.com/office/powerpoint/2010/main" val="2628806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7601"/>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66682" y="-219432"/>
            <a:ext cx="5486400" cy="8229600"/>
          </a:xfrm>
          <a:prstGeom prst="rect">
            <a:avLst/>
          </a:prstGeom>
        </p:spPr>
      </p:pic>
      <p:sp>
        <p:nvSpPr>
          <p:cNvPr id="6" name="Text 1"/>
          <p:cNvSpPr/>
          <p:nvPr/>
        </p:nvSpPr>
        <p:spPr>
          <a:xfrm>
            <a:off x="657463" y="967859"/>
            <a:ext cx="4992172" cy="587097"/>
          </a:xfrm>
          <a:prstGeom prst="rect">
            <a:avLst/>
          </a:prstGeom>
          <a:noFill/>
          <a:ln/>
        </p:spPr>
        <p:txBody>
          <a:bodyPr wrap="none" rtlCol="0" anchor="t"/>
          <a:lstStyle/>
          <a:p>
            <a:pPr marL="0" indent="0">
              <a:lnSpc>
                <a:spcPts val="4623"/>
              </a:lnSpc>
              <a:buNone/>
            </a:pPr>
            <a:r>
              <a:rPr lang="en-US" sz="3698" b="1" dirty="0">
                <a:solidFill>
                  <a:srgbClr val="000000"/>
                </a:solidFill>
                <a:latin typeface="p22-mackinac-pro" pitchFamily="34" charset="0"/>
                <a:ea typeface="p22-mackinac-pro" pitchFamily="34" charset="-122"/>
                <a:cs typeface="p22-mackinac-pro" pitchFamily="34" charset="-120"/>
              </a:rPr>
              <a:t>ML Algorithm Results</a:t>
            </a:r>
            <a:endParaRPr lang="en-US" sz="3698" dirty="0"/>
          </a:p>
        </p:txBody>
      </p:sp>
      <p:sp>
        <p:nvSpPr>
          <p:cNvPr id="7" name="Shape 2"/>
          <p:cNvSpPr/>
          <p:nvPr/>
        </p:nvSpPr>
        <p:spPr>
          <a:xfrm>
            <a:off x="927497" y="1836658"/>
            <a:ext cx="23455" cy="5425083"/>
          </a:xfrm>
          <a:prstGeom prst="roundRect">
            <a:avLst>
              <a:gd name="adj" fmla="val 336401"/>
            </a:avLst>
          </a:prstGeom>
          <a:solidFill>
            <a:srgbClr val="B2D4E5"/>
          </a:solidFill>
          <a:ln/>
        </p:spPr>
        <p:txBody>
          <a:bodyPr/>
          <a:lstStyle/>
          <a:p>
            <a:endParaRPr lang="en-IN"/>
          </a:p>
        </p:txBody>
      </p:sp>
      <p:sp>
        <p:nvSpPr>
          <p:cNvPr id="8" name="Shape 3"/>
          <p:cNvSpPr/>
          <p:nvPr/>
        </p:nvSpPr>
        <p:spPr>
          <a:xfrm>
            <a:off x="1150501" y="2247602"/>
            <a:ext cx="657463" cy="23455"/>
          </a:xfrm>
          <a:prstGeom prst="roundRect">
            <a:avLst>
              <a:gd name="adj" fmla="val 336401"/>
            </a:avLst>
          </a:prstGeom>
          <a:solidFill>
            <a:srgbClr val="B2D4E5"/>
          </a:solidFill>
          <a:ln/>
        </p:spPr>
        <p:txBody>
          <a:bodyPr/>
          <a:lstStyle/>
          <a:p>
            <a:endParaRPr lang="en-IN"/>
          </a:p>
        </p:txBody>
      </p:sp>
      <p:sp>
        <p:nvSpPr>
          <p:cNvPr id="9" name="Shape 4"/>
          <p:cNvSpPr/>
          <p:nvPr/>
        </p:nvSpPr>
        <p:spPr>
          <a:xfrm>
            <a:off x="727829" y="2047994"/>
            <a:ext cx="422672" cy="422672"/>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10" name="Text 5"/>
          <p:cNvSpPr/>
          <p:nvPr/>
        </p:nvSpPr>
        <p:spPr>
          <a:xfrm>
            <a:off x="881896" y="2118360"/>
            <a:ext cx="114419" cy="281821"/>
          </a:xfrm>
          <a:prstGeom prst="rect">
            <a:avLst/>
          </a:prstGeom>
          <a:noFill/>
          <a:ln/>
        </p:spPr>
        <p:txBody>
          <a:bodyPr wrap="none" rtlCol="0" anchor="t"/>
          <a:lstStyle/>
          <a:p>
            <a:pPr marL="0" indent="0" algn="ctr">
              <a:lnSpc>
                <a:spcPts val="2219"/>
              </a:lnSpc>
              <a:buNone/>
            </a:pPr>
            <a:r>
              <a:rPr lang="en-US" sz="2219" b="1" dirty="0">
                <a:solidFill>
                  <a:srgbClr val="272525"/>
                </a:solidFill>
                <a:latin typeface="p22-mackinac-pro" pitchFamily="34" charset="0"/>
                <a:ea typeface="p22-mackinac-pro" pitchFamily="34" charset="-122"/>
                <a:cs typeface="p22-mackinac-pro" pitchFamily="34" charset="-120"/>
              </a:rPr>
              <a:t>1</a:t>
            </a:r>
            <a:endParaRPr lang="en-US" sz="2219" dirty="0"/>
          </a:p>
        </p:txBody>
      </p:sp>
      <p:sp>
        <p:nvSpPr>
          <p:cNvPr id="11" name="Text 6"/>
          <p:cNvSpPr/>
          <p:nvPr/>
        </p:nvSpPr>
        <p:spPr>
          <a:xfrm>
            <a:off x="1972389" y="2024420"/>
            <a:ext cx="2348270" cy="293489"/>
          </a:xfrm>
          <a:prstGeom prst="rect">
            <a:avLst/>
          </a:prstGeom>
          <a:noFill/>
          <a:ln/>
        </p:spPr>
        <p:txBody>
          <a:bodyPr wrap="none" rtlCol="0" anchor="t"/>
          <a:lstStyle/>
          <a:p>
            <a:pPr marL="0" indent="0" algn="l">
              <a:lnSpc>
                <a:spcPts val="2311"/>
              </a:lnSpc>
              <a:buNone/>
            </a:pPr>
            <a:r>
              <a:rPr lang="en-US" sz="1849" b="1" dirty="0">
                <a:solidFill>
                  <a:srgbClr val="272525"/>
                </a:solidFill>
                <a:latin typeface="p22-mackinac-pro" pitchFamily="34" charset="0"/>
                <a:ea typeface="p22-mackinac-pro" pitchFamily="34" charset="-122"/>
                <a:cs typeface="p22-mackinac-pro" pitchFamily="34" charset="-120"/>
              </a:rPr>
              <a:t>Isolation Forest</a:t>
            </a:r>
            <a:endParaRPr lang="en-US" sz="1849" dirty="0"/>
          </a:p>
        </p:txBody>
      </p:sp>
      <p:sp>
        <p:nvSpPr>
          <p:cNvPr id="12" name="Text 7"/>
          <p:cNvSpPr/>
          <p:nvPr/>
        </p:nvSpPr>
        <p:spPr>
          <a:xfrm>
            <a:off x="1972389" y="2430542"/>
            <a:ext cx="6514148" cy="901541"/>
          </a:xfrm>
          <a:prstGeom prst="rect">
            <a:avLst/>
          </a:prstGeom>
          <a:noFill/>
          <a:ln/>
        </p:spPr>
        <p:txBody>
          <a:bodyPr wrap="square" rtlCol="0" anchor="t"/>
          <a:lstStyle/>
          <a:p>
            <a:pPr marL="0" indent="0" algn="l">
              <a:lnSpc>
                <a:spcPts val="2367"/>
              </a:lnSpc>
              <a:buNone/>
            </a:pPr>
            <a:r>
              <a:rPr lang="en-US" sz="1479" dirty="0">
                <a:solidFill>
                  <a:srgbClr val="272525"/>
                </a:solidFill>
                <a:latin typeface="Eudoxus Sans" pitchFamily="34" charset="0"/>
                <a:ea typeface="Eudoxus Sans" pitchFamily="34" charset="-122"/>
                <a:cs typeface="Eudoxus Sans" pitchFamily="34" charset="-120"/>
              </a:rPr>
              <a:t>Isolation Forest is a powerful anomaly detection algorithm that works by isolating anomalies through a series of random cuts. This technique is particularly effective in identifying outliers within complex datasets.</a:t>
            </a:r>
            <a:endParaRPr lang="en-US" sz="1479" dirty="0"/>
          </a:p>
        </p:txBody>
      </p:sp>
      <p:sp>
        <p:nvSpPr>
          <p:cNvPr id="13" name="Shape 8"/>
          <p:cNvSpPr/>
          <p:nvPr/>
        </p:nvSpPr>
        <p:spPr>
          <a:xfrm>
            <a:off x="1150501" y="4118550"/>
            <a:ext cx="657463" cy="23455"/>
          </a:xfrm>
          <a:prstGeom prst="roundRect">
            <a:avLst>
              <a:gd name="adj" fmla="val 336401"/>
            </a:avLst>
          </a:prstGeom>
          <a:solidFill>
            <a:srgbClr val="B2D4E5"/>
          </a:solidFill>
          <a:ln/>
        </p:spPr>
        <p:txBody>
          <a:bodyPr/>
          <a:lstStyle/>
          <a:p>
            <a:endParaRPr lang="en-IN"/>
          </a:p>
        </p:txBody>
      </p:sp>
      <p:sp>
        <p:nvSpPr>
          <p:cNvPr id="14" name="Shape 9"/>
          <p:cNvSpPr/>
          <p:nvPr/>
        </p:nvSpPr>
        <p:spPr>
          <a:xfrm>
            <a:off x="727829" y="3918942"/>
            <a:ext cx="422672" cy="422672"/>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15" name="Text 10"/>
          <p:cNvSpPr/>
          <p:nvPr/>
        </p:nvSpPr>
        <p:spPr>
          <a:xfrm>
            <a:off x="857131" y="3989308"/>
            <a:ext cx="164068" cy="281821"/>
          </a:xfrm>
          <a:prstGeom prst="rect">
            <a:avLst/>
          </a:prstGeom>
          <a:noFill/>
          <a:ln/>
        </p:spPr>
        <p:txBody>
          <a:bodyPr wrap="none" rtlCol="0" anchor="t"/>
          <a:lstStyle/>
          <a:p>
            <a:pPr marL="0" indent="0" algn="ctr">
              <a:lnSpc>
                <a:spcPts val="2219"/>
              </a:lnSpc>
              <a:buNone/>
            </a:pPr>
            <a:r>
              <a:rPr lang="en-US" sz="2219" b="1" dirty="0">
                <a:solidFill>
                  <a:srgbClr val="272525"/>
                </a:solidFill>
                <a:latin typeface="p22-mackinac-pro" pitchFamily="34" charset="0"/>
                <a:ea typeface="p22-mackinac-pro" pitchFamily="34" charset="-122"/>
                <a:cs typeface="p22-mackinac-pro" pitchFamily="34" charset="-120"/>
              </a:rPr>
              <a:t>2</a:t>
            </a:r>
            <a:endParaRPr lang="en-US" sz="2219" dirty="0"/>
          </a:p>
        </p:txBody>
      </p:sp>
      <p:sp>
        <p:nvSpPr>
          <p:cNvPr id="16" name="Text 11"/>
          <p:cNvSpPr/>
          <p:nvPr/>
        </p:nvSpPr>
        <p:spPr>
          <a:xfrm>
            <a:off x="1972389" y="3895368"/>
            <a:ext cx="2348270" cy="293489"/>
          </a:xfrm>
          <a:prstGeom prst="rect">
            <a:avLst/>
          </a:prstGeom>
          <a:noFill/>
          <a:ln/>
        </p:spPr>
        <p:txBody>
          <a:bodyPr wrap="none" rtlCol="0" anchor="t"/>
          <a:lstStyle/>
          <a:p>
            <a:pPr marL="0" indent="0" algn="l">
              <a:lnSpc>
                <a:spcPts val="2311"/>
              </a:lnSpc>
              <a:buNone/>
            </a:pPr>
            <a:r>
              <a:rPr lang="en-US" sz="1849" b="1" dirty="0">
                <a:solidFill>
                  <a:srgbClr val="272525"/>
                </a:solidFill>
                <a:latin typeface="p22-mackinac-pro" pitchFamily="34" charset="0"/>
                <a:ea typeface="p22-mackinac-pro" pitchFamily="34" charset="-122"/>
                <a:cs typeface="p22-mackinac-pro" pitchFamily="34" charset="-120"/>
              </a:rPr>
              <a:t>One-Class SVM</a:t>
            </a:r>
            <a:endParaRPr lang="en-US" sz="1849" dirty="0"/>
          </a:p>
        </p:txBody>
      </p:sp>
      <p:sp>
        <p:nvSpPr>
          <p:cNvPr id="17" name="Text 12"/>
          <p:cNvSpPr/>
          <p:nvPr/>
        </p:nvSpPr>
        <p:spPr>
          <a:xfrm>
            <a:off x="1972389" y="4301490"/>
            <a:ext cx="6514148" cy="901541"/>
          </a:xfrm>
          <a:prstGeom prst="rect">
            <a:avLst/>
          </a:prstGeom>
          <a:noFill/>
          <a:ln/>
        </p:spPr>
        <p:txBody>
          <a:bodyPr wrap="square" rtlCol="0" anchor="t"/>
          <a:lstStyle/>
          <a:p>
            <a:pPr marL="0" indent="0" algn="l">
              <a:lnSpc>
                <a:spcPts val="2367"/>
              </a:lnSpc>
              <a:buNone/>
            </a:pPr>
            <a:r>
              <a:rPr lang="en-US" sz="1479" dirty="0">
                <a:solidFill>
                  <a:srgbClr val="272525"/>
                </a:solidFill>
                <a:latin typeface="Eudoxus Sans" pitchFamily="34" charset="0"/>
                <a:ea typeface="Eudoxus Sans" pitchFamily="34" charset="-122"/>
                <a:cs typeface="Eudoxus Sans" pitchFamily="34" charset="-120"/>
              </a:rPr>
              <a:t>One-Class Support Vector Machines (SVM) is another machine learning approach that learns a decision boundary around the normal data points, flagging any deviations as potential anomalies.</a:t>
            </a:r>
            <a:endParaRPr lang="en-US" sz="1479" dirty="0"/>
          </a:p>
        </p:txBody>
      </p:sp>
      <p:sp>
        <p:nvSpPr>
          <p:cNvPr id="18" name="Shape 13"/>
          <p:cNvSpPr/>
          <p:nvPr/>
        </p:nvSpPr>
        <p:spPr>
          <a:xfrm>
            <a:off x="1150501" y="5989499"/>
            <a:ext cx="657463" cy="23455"/>
          </a:xfrm>
          <a:prstGeom prst="roundRect">
            <a:avLst>
              <a:gd name="adj" fmla="val 336401"/>
            </a:avLst>
          </a:prstGeom>
          <a:solidFill>
            <a:srgbClr val="B2D4E5"/>
          </a:solidFill>
          <a:ln/>
        </p:spPr>
        <p:txBody>
          <a:bodyPr/>
          <a:lstStyle/>
          <a:p>
            <a:endParaRPr lang="en-IN"/>
          </a:p>
        </p:txBody>
      </p:sp>
      <p:sp>
        <p:nvSpPr>
          <p:cNvPr id="19" name="Shape 14"/>
          <p:cNvSpPr/>
          <p:nvPr/>
        </p:nvSpPr>
        <p:spPr>
          <a:xfrm>
            <a:off x="727829" y="5789890"/>
            <a:ext cx="422672" cy="422672"/>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20" name="Text 15"/>
          <p:cNvSpPr/>
          <p:nvPr/>
        </p:nvSpPr>
        <p:spPr>
          <a:xfrm>
            <a:off x="854750" y="5860256"/>
            <a:ext cx="168831" cy="281821"/>
          </a:xfrm>
          <a:prstGeom prst="rect">
            <a:avLst/>
          </a:prstGeom>
          <a:noFill/>
          <a:ln/>
        </p:spPr>
        <p:txBody>
          <a:bodyPr wrap="none" rtlCol="0" anchor="t"/>
          <a:lstStyle/>
          <a:p>
            <a:pPr marL="0" indent="0" algn="ctr">
              <a:lnSpc>
                <a:spcPts val="2219"/>
              </a:lnSpc>
              <a:buNone/>
            </a:pPr>
            <a:r>
              <a:rPr lang="en-US" sz="2219" b="1" dirty="0">
                <a:solidFill>
                  <a:srgbClr val="272525"/>
                </a:solidFill>
                <a:latin typeface="p22-mackinac-pro" pitchFamily="34" charset="0"/>
                <a:ea typeface="p22-mackinac-pro" pitchFamily="34" charset="-122"/>
                <a:cs typeface="p22-mackinac-pro" pitchFamily="34" charset="-120"/>
              </a:rPr>
              <a:t>3</a:t>
            </a:r>
            <a:endParaRPr lang="en-US" sz="2219" dirty="0"/>
          </a:p>
        </p:txBody>
      </p:sp>
      <p:sp>
        <p:nvSpPr>
          <p:cNvPr id="21" name="Text 16"/>
          <p:cNvSpPr/>
          <p:nvPr/>
        </p:nvSpPr>
        <p:spPr>
          <a:xfrm>
            <a:off x="1972389" y="5766316"/>
            <a:ext cx="2348270" cy="293489"/>
          </a:xfrm>
          <a:prstGeom prst="rect">
            <a:avLst/>
          </a:prstGeom>
          <a:noFill/>
          <a:ln/>
        </p:spPr>
        <p:txBody>
          <a:bodyPr wrap="none" rtlCol="0" anchor="t"/>
          <a:lstStyle/>
          <a:p>
            <a:pPr marL="0" indent="0" algn="l">
              <a:lnSpc>
                <a:spcPts val="2311"/>
              </a:lnSpc>
              <a:buNone/>
            </a:pPr>
            <a:r>
              <a:rPr lang="en-US" sz="1849" b="1" dirty="0">
                <a:solidFill>
                  <a:srgbClr val="272525"/>
                </a:solidFill>
                <a:latin typeface="p22-mackinac-pro" pitchFamily="34" charset="0"/>
                <a:ea typeface="p22-mackinac-pro" pitchFamily="34" charset="-122"/>
              </a:rPr>
              <a:t>Elliptical Envelope</a:t>
            </a:r>
            <a:endParaRPr lang="en-US" sz="1849" dirty="0"/>
          </a:p>
        </p:txBody>
      </p:sp>
      <p:sp>
        <p:nvSpPr>
          <p:cNvPr id="22" name="Text 17"/>
          <p:cNvSpPr/>
          <p:nvPr/>
        </p:nvSpPr>
        <p:spPr>
          <a:xfrm>
            <a:off x="1972389" y="6172438"/>
            <a:ext cx="6514148" cy="901541"/>
          </a:xfrm>
          <a:prstGeom prst="rect">
            <a:avLst/>
          </a:prstGeom>
          <a:noFill/>
          <a:ln/>
        </p:spPr>
        <p:txBody>
          <a:bodyPr wrap="square" rtlCol="0" anchor="t"/>
          <a:lstStyle/>
          <a:p>
            <a:pPr marL="0" indent="0" algn="l">
              <a:lnSpc>
                <a:spcPts val="2367"/>
              </a:lnSpc>
              <a:buNone/>
            </a:pPr>
            <a:r>
              <a:rPr lang="en-US" sz="1479" dirty="0"/>
              <a:t>Elliptic Envelope is a method for detecting outliers in data by fitting an ellipse to the central distribution. It assumes the data follows a Gaussian distribution and calculates the </a:t>
            </a:r>
            <a:r>
              <a:rPr lang="en-US" sz="1479" dirty="0" err="1"/>
              <a:t>Mahalanobis</a:t>
            </a:r>
            <a:r>
              <a:rPr lang="en-US" sz="1479" dirty="0"/>
              <a:t> distance to identify points that fall outside the ellipse, marking them as outliers.</a:t>
            </a:r>
          </a:p>
        </p:txBody>
      </p:sp>
      <p:pic>
        <p:nvPicPr>
          <p:cNvPr id="25" name="Picture 24">
            <a:extLst>
              <a:ext uri="{FF2B5EF4-FFF2-40B4-BE49-F238E27FC236}">
                <a16:creationId xmlns:a16="http://schemas.microsoft.com/office/drawing/2014/main" id="{03329EF7-C05D-35CF-9CBB-A738A2E11EFB}"/>
              </a:ext>
            </a:extLst>
          </p:cNvPr>
          <p:cNvPicPr>
            <a:picLocks noChangeAspect="1"/>
          </p:cNvPicPr>
          <p:nvPr/>
        </p:nvPicPr>
        <p:blipFill>
          <a:blip r:embed="rId5"/>
          <a:stretch>
            <a:fillRect/>
          </a:stretch>
        </p:blipFill>
        <p:spPr>
          <a:xfrm>
            <a:off x="9236930" y="-195858"/>
            <a:ext cx="5393470" cy="822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1B5AA-9D2F-AAEB-3792-8191B52FBE11}"/>
              </a:ext>
            </a:extLst>
          </p:cNvPr>
          <p:cNvPicPr>
            <a:picLocks noChangeAspect="1"/>
          </p:cNvPicPr>
          <p:nvPr/>
        </p:nvPicPr>
        <p:blipFill>
          <a:blip r:embed="rId2"/>
          <a:stretch>
            <a:fillRect/>
          </a:stretch>
        </p:blipFill>
        <p:spPr>
          <a:xfrm>
            <a:off x="-1" y="-1"/>
            <a:ext cx="7906215" cy="8229601"/>
          </a:xfrm>
          <a:prstGeom prst="rect">
            <a:avLst/>
          </a:prstGeom>
        </p:spPr>
      </p:pic>
      <p:sp>
        <p:nvSpPr>
          <p:cNvPr id="5" name="TextBox 4">
            <a:extLst>
              <a:ext uri="{FF2B5EF4-FFF2-40B4-BE49-F238E27FC236}">
                <a16:creationId xmlns:a16="http://schemas.microsoft.com/office/drawing/2014/main" id="{BEC39FF1-73EB-B0DB-82ED-F40A6253399F}"/>
              </a:ext>
            </a:extLst>
          </p:cNvPr>
          <p:cNvSpPr txBox="1"/>
          <p:nvPr/>
        </p:nvSpPr>
        <p:spPr>
          <a:xfrm>
            <a:off x="7995424" y="1326995"/>
            <a:ext cx="6534615" cy="5262979"/>
          </a:xfrm>
          <a:prstGeom prst="rect">
            <a:avLst/>
          </a:prstGeom>
          <a:noFill/>
        </p:spPr>
        <p:txBody>
          <a:bodyPr wrap="square" rtlCol="0">
            <a:spAutoFit/>
          </a:bodyPr>
          <a:lstStyle/>
          <a:p>
            <a:r>
              <a:rPr lang="en-US" sz="2400" b="1" dirty="0"/>
              <a:t>Isolation Forest:</a:t>
            </a:r>
          </a:p>
          <a:p>
            <a:endParaRPr lang="en-US" sz="2400" b="1" dirty="0"/>
          </a:p>
          <a:p>
            <a:r>
              <a:rPr lang="en-US" b="1" dirty="0"/>
              <a:t>Visualization of Inliers vs. Outliers: </a:t>
            </a:r>
          </a:p>
          <a:p>
            <a:endParaRPr lang="en-US" b="1" dirty="0"/>
          </a:p>
          <a:p>
            <a:r>
              <a:rPr lang="en-US" dirty="0"/>
              <a:t>- A scatter plot is used to display the results of the Isolation Forest algorithm.    </a:t>
            </a:r>
          </a:p>
          <a:p>
            <a:endParaRPr lang="en-US" dirty="0"/>
          </a:p>
          <a:p>
            <a:r>
              <a:rPr lang="en-US" dirty="0"/>
              <a:t> </a:t>
            </a:r>
            <a:r>
              <a:rPr lang="en-US" b="1" dirty="0"/>
              <a:t>Features:       </a:t>
            </a:r>
          </a:p>
          <a:p>
            <a:endParaRPr lang="en-US" b="1" dirty="0"/>
          </a:p>
          <a:p>
            <a:r>
              <a:rPr lang="en-US" dirty="0"/>
              <a:t>- Number of Medicare Beneficiaries       </a:t>
            </a:r>
          </a:p>
          <a:p>
            <a:r>
              <a:rPr lang="en-US" dirty="0"/>
              <a:t>- Number of Services </a:t>
            </a:r>
          </a:p>
          <a:p>
            <a:endParaRPr lang="en-US" dirty="0"/>
          </a:p>
          <a:p>
            <a:r>
              <a:rPr lang="en-US" b="1" dirty="0"/>
              <a:t>Plot Details:</a:t>
            </a:r>
          </a:p>
          <a:p>
            <a:endParaRPr lang="en-US" b="1" dirty="0"/>
          </a:p>
          <a:p>
            <a:r>
              <a:rPr lang="en-US" dirty="0"/>
              <a:t>- Inliers are shown in blue, while outliers are shown in red.</a:t>
            </a:r>
          </a:p>
          <a:p>
            <a:r>
              <a:rPr lang="en-US" dirty="0"/>
              <a:t>- Jitter is added to the data points to prevent overlap and enhance clarity.       </a:t>
            </a:r>
          </a:p>
          <a:p>
            <a:r>
              <a:rPr lang="en-US" dirty="0"/>
              <a:t>- Axes are labeled with the feature names.</a:t>
            </a:r>
            <a:endParaRPr lang="en-IN" dirty="0"/>
          </a:p>
        </p:txBody>
      </p:sp>
    </p:spTree>
    <p:extLst>
      <p:ext uri="{BB962C8B-B14F-4D97-AF65-F5344CB8AC3E}">
        <p14:creationId xmlns:p14="http://schemas.microsoft.com/office/powerpoint/2010/main" val="263254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AABC6-BF7B-D484-866C-865D61839B82}"/>
              </a:ext>
            </a:extLst>
          </p:cNvPr>
          <p:cNvPicPr>
            <a:picLocks noChangeAspect="1"/>
          </p:cNvPicPr>
          <p:nvPr/>
        </p:nvPicPr>
        <p:blipFill>
          <a:blip r:embed="rId2"/>
          <a:stretch>
            <a:fillRect/>
          </a:stretch>
        </p:blipFill>
        <p:spPr>
          <a:xfrm>
            <a:off x="321527" y="-1"/>
            <a:ext cx="7528932" cy="8229601"/>
          </a:xfrm>
          <a:prstGeom prst="rect">
            <a:avLst/>
          </a:prstGeom>
        </p:spPr>
      </p:pic>
      <p:sp>
        <p:nvSpPr>
          <p:cNvPr id="4" name="TextBox 3">
            <a:extLst>
              <a:ext uri="{FF2B5EF4-FFF2-40B4-BE49-F238E27FC236}">
                <a16:creationId xmlns:a16="http://schemas.microsoft.com/office/drawing/2014/main" id="{419DA942-C14D-C681-1526-A9E4A88BD4CA}"/>
              </a:ext>
            </a:extLst>
          </p:cNvPr>
          <p:cNvSpPr txBox="1"/>
          <p:nvPr/>
        </p:nvSpPr>
        <p:spPr>
          <a:xfrm>
            <a:off x="8017727" y="1373776"/>
            <a:ext cx="5999356" cy="5539978"/>
          </a:xfrm>
          <a:prstGeom prst="rect">
            <a:avLst/>
          </a:prstGeom>
          <a:noFill/>
        </p:spPr>
        <p:txBody>
          <a:bodyPr wrap="square" rtlCol="0">
            <a:spAutoFit/>
          </a:bodyPr>
          <a:lstStyle/>
          <a:p>
            <a:r>
              <a:rPr lang="en-US" sz="2400" b="1" dirty="0"/>
              <a:t>One-Class SVM: </a:t>
            </a:r>
          </a:p>
          <a:p>
            <a:endParaRPr lang="en-US" sz="2400" b="1" dirty="0"/>
          </a:p>
          <a:p>
            <a:r>
              <a:rPr lang="en-US" b="1" dirty="0"/>
              <a:t>Anomaly Detection Plot:</a:t>
            </a:r>
          </a:p>
          <a:p>
            <a:endParaRPr lang="en-US" b="1" dirty="0"/>
          </a:p>
          <a:p>
            <a:r>
              <a:rPr lang="en-US" dirty="0"/>
              <a:t>- A scatter plot is used to visualize the normal points and anomalies detected by the One-Class SVM algorithm.    </a:t>
            </a:r>
          </a:p>
          <a:p>
            <a:r>
              <a:rPr lang="en-US" dirty="0"/>
              <a:t> </a:t>
            </a:r>
          </a:p>
          <a:p>
            <a:r>
              <a:rPr lang="en-US" b="1" dirty="0"/>
              <a:t>Features:</a:t>
            </a:r>
          </a:p>
          <a:p>
            <a:endParaRPr lang="en-US" b="1" dirty="0"/>
          </a:p>
          <a:p>
            <a:r>
              <a:rPr lang="en-US" dirty="0"/>
              <a:t> - Average Submitted Charge Amount      </a:t>
            </a:r>
          </a:p>
          <a:p>
            <a:r>
              <a:rPr lang="en-US" dirty="0"/>
              <a:t> - Average Medicare Allowed Amount    </a:t>
            </a:r>
          </a:p>
          <a:p>
            <a:endParaRPr lang="en-US" dirty="0"/>
          </a:p>
          <a:p>
            <a:r>
              <a:rPr lang="en-US" b="1" dirty="0"/>
              <a:t> Plot Details:       </a:t>
            </a:r>
          </a:p>
          <a:p>
            <a:endParaRPr lang="en-US" b="1" dirty="0"/>
          </a:p>
          <a:p>
            <a:r>
              <a:rPr lang="en-US" dirty="0"/>
              <a:t>- Normal points are plotted in white with black edges.      </a:t>
            </a:r>
          </a:p>
          <a:p>
            <a:r>
              <a:rPr lang="en-US" dirty="0"/>
              <a:t> - Anomalies are highlighted in red with black edges.      </a:t>
            </a:r>
          </a:p>
          <a:p>
            <a:r>
              <a:rPr lang="en-US" dirty="0"/>
              <a:t> - The plot includes a legend to differentiate between normal points and anomalies.       </a:t>
            </a:r>
          </a:p>
          <a:p>
            <a:r>
              <a:rPr lang="en-US" dirty="0"/>
              <a:t>- Axes are labeled with the feature names.</a:t>
            </a:r>
            <a:endParaRPr lang="en-IN" dirty="0"/>
          </a:p>
        </p:txBody>
      </p:sp>
    </p:spTree>
    <p:extLst>
      <p:ext uri="{BB962C8B-B14F-4D97-AF65-F5344CB8AC3E}">
        <p14:creationId xmlns:p14="http://schemas.microsoft.com/office/powerpoint/2010/main" val="1704679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302F5A-8E92-D51E-CA37-7BC611A4FF97}"/>
              </a:ext>
            </a:extLst>
          </p:cNvPr>
          <p:cNvPicPr>
            <a:picLocks noChangeAspect="1"/>
          </p:cNvPicPr>
          <p:nvPr/>
        </p:nvPicPr>
        <p:blipFill>
          <a:blip r:embed="rId2"/>
          <a:stretch>
            <a:fillRect/>
          </a:stretch>
        </p:blipFill>
        <p:spPr>
          <a:xfrm>
            <a:off x="160764" y="0"/>
            <a:ext cx="8414524" cy="8229600"/>
          </a:xfrm>
          <a:prstGeom prst="rect">
            <a:avLst/>
          </a:prstGeom>
        </p:spPr>
      </p:pic>
      <p:sp>
        <p:nvSpPr>
          <p:cNvPr id="4" name="TextBox 3">
            <a:extLst>
              <a:ext uri="{FF2B5EF4-FFF2-40B4-BE49-F238E27FC236}">
                <a16:creationId xmlns:a16="http://schemas.microsoft.com/office/drawing/2014/main" id="{9F0CB651-5A96-4091-758B-E887EF0889EC}"/>
              </a:ext>
            </a:extLst>
          </p:cNvPr>
          <p:cNvSpPr txBox="1"/>
          <p:nvPr/>
        </p:nvSpPr>
        <p:spPr>
          <a:xfrm>
            <a:off x="8575288" y="1338147"/>
            <a:ext cx="5664819" cy="4985980"/>
          </a:xfrm>
          <a:prstGeom prst="rect">
            <a:avLst/>
          </a:prstGeom>
          <a:noFill/>
        </p:spPr>
        <p:txBody>
          <a:bodyPr wrap="square" rtlCol="0">
            <a:spAutoFit/>
          </a:bodyPr>
          <a:lstStyle/>
          <a:p>
            <a:r>
              <a:rPr lang="en-US" sz="2400" b="1" dirty="0"/>
              <a:t>Elliptic Envelope: </a:t>
            </a:r>
          </a:p>
          <a:p>
            <a:endParaRPr lang="en-US" sz="2400" b="1" dirty="0"/>
          </a:p>
          <a:p>
            <a:r>
              <a:rPr lang="en-US" b="1" dirty="0"/>
              <a:t>Anomaly Detection Visualization:</a:t>
            </a:r>
          </a:p>
          <a:p>
            <a:endParaRPr lang="en-US" b="1" dirty="0"/>
          </a:p>
          <a:p>
            <a:r>
              <a:rPr lang="en-US" dirty="0"/>
              <a:t> - Another scatter plot is used to show the results of the Elliptic Envelope method.</a:t>
            </a:r>
          </a:p>
          <a:p>
            <a:endParaRPr lang="en-US" dirty="0"/>
          </a:p>
          <a:p>
            <a:r>
              <a:rPr lang="en-US" b="1" dirty="0"/>
              <a:t>Features:</a:t>
            </a:r>
          </a:p>
          <a:p>
            <a:endParaRPr lang="en-US" b="1" dirty="0"/>
          </a:p>
          <a:p>
            <a:r>
              <a:rPr lang="en-US" dirty="0"/>
              <a:t> - Average Medicare Payment Amount       </a:t>
            </a:r>
          </a:p>
          <a:p>
            <a:r>
              <a:rPr lang="en-US" dirty="0"/>
              <a:t>- Average Medicare Standardized Amount  </a:t>
            </a:r>
          </a:p>
          <a:p>
            <a:r>
              <a:rPr lang="en-US" dirty="0"/>
              <a:t>   </a:t>
            </a:r>
          </a:p>
          <a:p>
            <a:r>
              <a:rPr lang="en-US" b="1" dirty="0"/>
              <a:t>Plot Details:      </a:t>
            </a:r>
          </a:p>
          <a:p>
            <a:endParaRPr lang="en-US" b="1" dirty="0"/>
          </a:p>
          <a:p>
            <a:r>
              <a:rPr lang="en-US" dirty="0"/>
              <a:t> - Normal points are shown in white with black edges.      </a:t>
            </a:r>
          </a:p>
          <a:p>
            <a:r>
              <a:rPr lang="en-US" dirty="0"/>
              <a:t> - Anomalies are depicted in red with black edges.      </a:t>
            </a:r>
          </a:p>
          <a:p>
            <a:r>
              <a:rPr lang="en-US" dirty="0"/>
              <a:t> - The plot includes a legend and labeled axes.</a:t>
            </a:r>
            <a:endParaRPr lang="en-IN" dirty="0"/>
          </a:p>
        </p:txBody>
      </p:sp>
    </p:spTree>
    <p:extLst>
      <p:ext uri="{BB962C8B-B14F-4D97-AF65-F5344CB8AC3E}">
        <p14:creationId xmlns:p14="http://schemas.microsoft.com/office/powerpoint/2010/main" val="878142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6" name="Text 1"/>
          <p:cNvSpPr/>
          <p:nvPr/>
        </p:nvSpPr>
        <p:spPr>
          <a:xfrm>
            <a:off x="6062543" y="1371362"/>
            <a:ext cx="4115753" cy="514469"/>
          </a:xfrm>
          <a:prstGeom prst="rect">
            <a:avLst/>
          </a:prstGeom>
          <a:noFill/>
          <a:ln/>
        </p:spPr>
        <p:txBody>
          <a:bodyPr wrap="none" rtlCol="0" anchor="t"/>
          <a:lstStyle/>
          <a:p>
            <a:pPr marL="0" indent="0">
              <a:lnSpc>
                <a:spcPts val="4051"/>
              </a:lnSpc>
              <a:buNone/>
            </a:pPr>
            <a:r>
              <a:rPr lang="en-US" sz="3241" b="1" dirty="0">
                <a:solidFill>
                  <a:srgbClr val="000000"/>
                </a:solidFill>
                <a:latin typeface="p22-mackinac-pro" pitchFamily="34" charset="0"/>
                <a:ea typeface="p22-mackinac-pro" pitchFamily="34" charset="-122"/>
                <a:cs typeface="p22-mackinac-pro" pitchFamily="34" charset="-120"/>
              </a:rPr>
              <a:t>SHAP Results</a:t>
            </a:r>
            <a:endParaRPr lang="en-US" sz="3241" dirty="0"/>
          </a:p>
        </p:txBody>
      </p:sp>
      <p:sp>
        <p:nvSpPr>
          <p:cNvPr id="7" name="Shape 2"/>
          <p:cNvSpPr/>
          <p:nvPr/>
        </p:nvSpPr>
        <p:spPr>
          <a:xfrm>
            <a:off x="6062543" y="2132767"/>
            <a:ext cx="3913584" cy="2280404"/>
          </a:xfrm>
          <a:prstGeom prst="roundRect">
            <a:avLst>
              <a:gd name="adj" fmla="val 3032"/>
            </a:avLst>
          </a:prstGeom>
          <a:solidFill>
            <a:srgbClr val="CCEEFF"/>
          </a:solidFill>
          <a:ln w="7620">
            <a:solidFill>
              <a:srgbClr val="B2D4E5"/>
            </a:solidFill>
            <a:prstDash val="solid"/>
          </a:ln>
        </p:spPr>
        <p:txBody>
          <a:bodyPr/>
          <a:lstStyle/>
          <a:p>
            <a:endParaRPr lang="en-IN"/>
          </a:p>
        </p:txBody>
      </p:sp>
      <p:sp>
        <p:nvSpPr>
          <p:cNvPr id="8" name="Text 3"/>
          <p:cNvSpPr/>
          <p:nvPr/>
        </p:nvSpPr>
        <p:spPr>
          <a:xfrm>
            <a:off x="6234708" y="2304931"/>
            <a:ext cx="2057876" cy="257175"/>
          </a:xfrm>
          <a:prstGeom prst="rect">
            <a:avLst/>
          </a:prstGeom>
          <a:noFill/>
          <a:ln/>
        </p:spPr>
        <p:txBody>
          <a:bodyPr wrap="none" rtlCol="0" anchor="t"/>
          <a:lstStyle/>
          <a:p>
            <a:pPr marL="0" indent="0">
              <a:lnSpc>
                <a:spcPts val="2026"/>
              </a:lnSpc>
              <a:buNone/>
            </a:pPr>
            <a:r>
              <a:rPr lang="en-US" sz="1620" b="1" dirty="0">
                <a:solidFill>
                  <a:srgbClr val="272525"/>
                </a:solidFill>
                <a:latin typeface="p22-mackinac-pro" pitchFamily="34" charset="0"/>
                <a:ea typeface="p22-mackinac-pro" pitchFamily="34" charset="-122"/>
                <a:cs typeface="p22-mackinac-pro" pitchFamily="34" charset="-120"/>
              </a:rPr>
              <a:t>Feature Importance</a:t>
            </a:r>
            <a:endParaRPr lang="en-US" sz="1620" dirty="0"/>
          </a:p>
        </p:txBody>
      </p:sp>
      <p:sp>
        <p:nvSpPr>
          <p:cNvPr id="9" name="Text 4"/>
          <p:cNvSpPr/>
          <p:nvPr/>
        </p:nvSpPr>
        <p:spPr>
          <a:xfrm>
            <a:off x="6234708" y="2660809"/>
            <a:ext cx="3569256" cy="1580198"/>
          </a:xfrm>
          <a:prstGeom prst="rect">
            <a:avLst/>
          </a:prstGeom>
          <a:noFill/>
          <a:ln/>
        </p:spPr>
        <p:txBody>
          <a:bodyPr wrap="square" rtlCol="0" anchor="t"/>
          <a:lstStyle/>
          <a:p>
            <a:pPr marL="0" indent="0">
              <a:lnSpc>
                <a:spcPts val="2074"/>
              </a:lnSpc>
              <a:buNone/>
            </a:pPr>
            <a:r>
              <a:rPr lang="en-US" sz="1296" dirty="0">
                <a:solidFill>
                  <a:srgbClr val="272525"/>
                </a:solidFill>
                <a:latin typeface="Eudoxus Sans" pitchFamily="34" charset="0"/>
                <a:ea typeface="Eudoxus Sans" pitchFamily="34" charset="-122"/>
                <a:cs typeface="Eudoxus Sans" pitchFamily="34" charset="-120"/>
              </a:rPr>
              <a:t>SHAP (Shapley Additive Explanations) is a powerful technique that quantifies the importance of each feature in the anomaly detection model. This helps healthcare providers understand which variables are the most influential in identifying outliers.</a:t>
            </a:r>
            <a:endParaRPr lang="en-US" sz="1296" dirty="0"/>
          </a:p>
        </p:txBody>
      </p:sp>
      <p:sp>
        <p:nvSpPr>
          <p:cNvPr id="10" name="Shape 5"/>
          <p:cNvSpPr/>
          <p:nvPr/>
        </p:nvSpPr>
        <p:spPr>
          <a:xfrm>
            <a:off x="10140672" y="2132767"/>
            <a:ext cx="3913584" cy="2280404"/>
          </a:xfrm>
          <a:prstGeom prst="roundRect">
            <a:avLst>
              <a:gd name="adj" fmla="val 3032"/>
            </a:avLst>
          </a:prstGeom>
          <a:solidFill>
            <a:srgbClr val="CCEEFF"/>
          </a:solidFill>
          <a:ln w="7620">
            <a:solidFill>
              <a:srgbClr val="B2D4E5"/>
            </a:solidFill>
            <a:prstDash val="solid"/>
          </a:ln>
        </p:spPr>
        <p:txBody>
          <a:bodyPr/>
          <a:lstStyle/>
          <a:p>
            <a:endParaRPr lang="en-IN"/>
          </a:p>
        </p:txBody>
      </p:sp>
      <p:sp>
        <p:nvSpPr>
          <p:cNvPr id="11" name="Text 6"/>
          <p:cNvSpPr/>
          <p:nvPr/>
        </p:nvSpPr>
        <p:spPr>
          <a:xfrm>
            <a:off x="10312837" y="2304931"/>
            <a:ext cx="2057876" cy="257175"/>
          </a:xfrm>
          <a:prstGeom prst="rect">
            <a:avLst/>
          </a:prstGeom>
          <a:noFill/>
          <a:ln/>
        </p:spPr>
        <p:txBody>
          <a:bodyPr wrap="none" rtlCol="0" anchor="t"/>
          <a:lstStyle/>
          <a:p>
            <a:pPr marL="0" indent="0">
              <a:lnSpc>
                <a:spcPts val="2026"/>
              </a:lnSpc>
              <a:buNone/>
            </a:pPr>
            <a:r>
              <a:rPr lang="en-US" sz="1620" b="1" dirty="0">
                <a:solidFill>
                  <a:srgbClr val="272525"/>
                </a:solidFill>
                <a:latin typeface="p22-mackinac-pro" pitchFamily="34" charset="0"/>
                <a:ea typeface="p22-mackinac-pro" pitchFamily="34" charset="-122"/>
                <a:cs typeface="p22-mackinac-pro" pitchFamily="34" charset="-120"/>
              </a:rPr>
              <a:t>Interaction Effects</a:t>
            </a:r>
            <a:endParaRPr lang="en-US" sz="1620" dirty="0"/>
          </a:p>
        </p:txBody>
      </p:sp>
      <p:sp>
        <p:nvSpPr>
          <p:cNvPr id="12" name="Text 7"/>
          <p:cNvSpPr/>
          <p:nvPr/>
        </p:nvSpPr>
        <p:spPr>
          <a:xfrm>
            <a:off x="10312837" y="2660809"/>
            <a:ext cx="3569256" cy="1316831"/>
          </a:xfrm>
          <a:prstGeom prst="rect">
            <a:avLst/>
          </a:prstGeom>
          <a:noFill/>
          <a:ln/>
        </p:spPr>
        <p:txBody>
          <a:bodyPr wrap="square" rtlCol="0" anchor="t"/>
          <a:lstStyle/>
          <a:p>
            <a:pPr marL="0" indent="0">
              <a:lnSpc>
                <a:spcPts val="2074"/>
              </a:lnSpc>
              <a:buNone/>
            </a:pPr>
            <a:r>
              <a:rPr lang="en-US" sz="1296" dirty="0">
                <a:solidFill>
                  <a:srgbClr val="272525"/>
                </a:solidFill>
                <a:latin typeface="Eudoxus Sans" pitchFamily="34" charset="0"/>
                <a:ea typeface="Eudoxus Sans" pitchFamily="34" charset="-122"/>
                <a:cs typeface="Eudoxus Sans" pitchFamily="34" charset="-120"/>
              </a:rPr>
              <a:t>SHAP also reveals the interaction effects between different features, providing valuable insights into how various factors contribute to the identification of anomalies within the healthcare data.</a:t>
            </a:r>
            <a:endParaRPr lang="en-US" sz="1296" dirty="0"/>
          </a:p>
        </p:txBody>
      </p:sp>
      <p:sp>
        <p:nvSpPr>
          <p:cNvPr id="13" name="Shape 8"/>
          <p:cNvSpPr/>
          <p:nvPr/>
        </p:nvSpPr>
        <p:spPr>
          <a:xfrm>
            <a:off x="6062543" y="4577715"/>
            <a:ext cx="3913584" cy="2280404"/>
          </a:xfrm>
          <a:prstGeom prst="roundRect">
            <a:avLst>
              <a:gd name="adj" fmla="val 3032"/>
            </a:avLst>
          </a:prstGeom>
          <a:solidFill>
            <a:srgbClr val="CCEEFF"/>
          </a:solidFill>
          <a:ln w="7620">
            <a:solidFill>
              <a:srgbClr val="B2D4E5"/>
            </a:solidFill>
            <a:prstDash val="solid"/>
          </a:ln>
        </p:spPr>
        <p:txBody>
          <a:bodyPr/>
          <a:lstStyle/>
          <a:p>
            <a:endParaRPr lang="en-IN"/>
          </a:p>
        </p:txBody>
      </p:sp>
      <p:sp>
        <p:nvSpPr>
          <p:cNvPr id="14" name="Text 9"/>
          <p:cNvSpPr/>
          <p:nvPr/>
        </p:nvSpPr>
        <p:spPr>
          <a:xfrm>
            <a:off x="6234708" y="4749879"/>
            <a:ext cx="2057876" cy="257175"/>
          </a:xfrm>
          <a:prstGeom prst="rect">
            <a:avLst/>
          </a:prstGeom>
          <a:noFill/>
          <a:ln/>
        </p:spPr>
        <p:txBody>
          <a:bodyPr wrap="none" rtlCol="0" anchor="t"/>
          <a:lstStyle/>
          <a:p>
            <a:pPr marL="0" indent="0">
              <a:lnSpc>
                <a:spcPts val="2026"/>
              </a:lnSpc>
              <a:buNone/>
            </a:pPr>
            <a:r>
              <a:rPr lang="en-US" sz="1620" b="1" dirty="0">
                <a:solidFill>
                  <a:srgbClr val="272525"/>
                </a:solidFill>
                <a:latin typeface="p22-mackinac-pro" pitchFamily="34" charset="0"/>
                <a:ea typeface="p22-mackinac-pro" pitchFamily="34" charset="-122"/>
                <a:cs typeface="p22-mackinac-pro" pitchFamily="34" charset="-120"/>
              </a:rPr>
              <a:t>Interpretability</a:t>
            </a:r>
            <a:endParaRPr lang="en-US" sz="1620" dirty="0"/>
          </a:p>
        </p:txBody>
      </p:sp>
      <p:sp>
        <p:nvSpPr>
          <p:cNvPr id="15" name="Text 10"/>
          <p:cNvSpPr/>
          <p:nvPr/>
        </p:nvSpPr>
        <p:spPr>
          <a:xfrm>
            <a:off x="6234708" y="5105757"/>
            <a:ext cx="3569256" cy="1580198"/>
          </a:xfrm>
          <a:prstGeom prst="rect">
            <a:avLst/>
          </a:prstGeom>
          <a:noFill/>
          <a:ln/>
        </p:spPr>
        <p:txBody>
          <a:bodyPr wrap="square" rtlCol="0" anchor="t"/>
          <a:lstStyle/>
          <a:p>
            <a:pPr marL="0" indent="0">
              <a:lnSpc>
                <a:spcPts val="2074"/>
              </a:lnSpc>
              <a:buNone/>
            </a:pPr>
            <a:r>
              <a:rPr lang="en-US" sz="1296" dirty="0">
                <a:solidFill>
                  <a:srgbClr val="272525"/>
                </a:solidFill>
                <a:latin typeface="Eudoxus Sans" pitchFamily="34" charset="0"/>
                <a:ea typeface="Eudoxus Sans" pitchFamily="34" charset="-122"/>
                <a:cs typeface="Eudoxus Sans" pitchFamily="34" charset="-120"/>
              </a:rPr>
              <a:t>By providing a clear and interpretable explanation of the model's predictions, SHAP enhances the transparency and trust in the anomaly detection process, allowing healthcare providers to make more informed decisions.</a:t>
            </a:r>
            <a:endParaRPr lang="en-US" sz="1296" dirty="0"/>
          </a:p>
        </p:txBody>
      </p:sp>
      <p:sp>
        <p:nvSpPr>
          <p:cNvPr id="16" name="Shape 11"/>
          <p:cNvSpPr/>
          <p:nvPr/>
        </p:nvSpPr>
        <p:spPr>
          <a:xfrm>
            <a:off x="10140672" y="4577715"/>
            <a:ext cx="3913584" cy="2280404"/>
          </a:xfrm>
          <a:prstGeom prst="roundRect">
            <a:avLst>
              <a:gd name="adj" fmla="val 3032"/>
            </a:avLst>
          </a:prstGeom>
          <a:solidFill>
            <a:srgbClr val="CCEEFF"/>
          </a:solidFill>
          <a:ln w="7620">
            <a:solidFill>
              <a:srgbClr val="B2D4E5"/>
            </a:solidFill>
            <a:prstDash val="solid"/>
          </a:ln>
        </p:spPr>
        <p:txBody>
          <a:bodyPr/>
          <a:lstStyle/>
          <a:p>
            <a:endParaRPr lang="en-IN"/>
          </a:p>
        </p:txBody>
      </p:sp>
      <p:sp>
        <p:nvSpPr>
          <p:cNvPr id="17" name="Text 12"/>
          <p:cNvSpPr/>
          <p:nvPr/>
        </p:nvSpPr>
        <p:spPr>
          <a:xfrm>
            <a:off x="10312837" y="4749879"/>
            <a:ext cx="2057876" cy="257175"/>
          </a:xfrm>
          <a:prstGeom prst="rect">
            <a:avLst/>
          </a:prstGeom>
          <a:noFill/>
          <a:ln/>
        </p:spPr>
        <p:txBody>
          <a:bodyPr wrap="none" rtlCol="0" anchor="t"/>
          <a:lstStyle/>
          <a:p>
            <a:pPr marL="0" indent="0">
              <a:lnSpc>
                <a:spcPts val="2026"/>
              </a:lnSpc>
              <a:buNone/>
            </a:pPr>
            <a:r>
              <a:rPr lang="en-US" sz="1620" b="1" dirty="0">
                <a:solidFill>
                  <a:srgbClr val="272525"/>
                </a:solidFill>
                <a:latin typeface="p22-mackinac-pro" pitchFamily="34" charset="0"/>
                <a:ea typeface="p22-mackinac-pro" pitchFamily="34" charset="-122"/>
                <a:cs typeface="p22-mackinac-pro" pitchFamily="34" charset="-120"/>
              </a:rPr>
              <a:t>Actionable Insights</a:t>
            </a:r>
            <a:endParaRPr lang="en-US" sz="1620" dirty="0"/>
          </a:p>
        </p:txBody>
      </p:sp>
      <p:sp>
        <p:nvSpPr>
          <p:cNvPr id="18" name="Text 13"/>
          <p:cNvSpPr/>
          <p:nvPr/>
        </p:nvSpPr>
        <p:spPr>
          <a:xfrm>
            <a:off x="10312837" y="5105757"/>
            <a:ext cx="3569256" cy="1316831"/>
          </a:xfrm>
          <a:prstGeom prst="rect">
            <a:avLst/>
          </a:prstGeom>
          <a:noFill/>
          <a:ln/>
        </p:spPr>
        <p:txBody>
          <a:bodyPr wrap="square" rtlCol="0" anchor="t"/>
          <a:lstStyle/>
          <a:p>
            <a:pPr marL="0" indent="0">
              <a:lnSpc>
                <a:spcPts val="2074"/>
              </a:lnSpc>
              <a:buNone/>
            </a:pPr>
            <a:r>
              <a:rPr lang="en-US" sz="1296" dirty="0">
                <a:solidFill>
                  <a:srgbClr val="272525"/>
                </a:solidFill>
                <a:latin typeface="Eudoxus Sans" pitchFamily="34" charset="0"/>
                <a:ea typeface="Eudoxus Sans" pitchFamily="34" charset="-122"/>
                <a:cs typeface="Eudoxus Sans" pitchFamily="34" charset="-120"/>
              </a:rPr>
              <a:t>The SHAP results can be leveraged to develop targeted interventions and strategies to address the identified anomalies, leading to improved operational efficiency and enhanced patient outcomes.</a:t>
            </a:r>
            <a:endParaRPr lang="en-US" sz="1296" dirty="0"/>
          </a:p>
        </p:txBody>
      </p:sp>
      <p:pic>
        <p:nvPicPr>
          <p:cNvPr id="21" name="Picture 20">
            <a:extLst>
              <a:ext uri="{FF2B5EF4-FFF2-40B4-BE49-F238E27FC236}">
                <a16:creationId xmlns:a16="http://schemas.microsoft.com/office/drawing/2014/main" id="{5AF75F9B-B238-C8A7-EBA7-BAFEC1D38225}"/>
              </a:ext>
            </a:extLst>
          </p:cNvPr>
          <p:cNvPicPr>
            <a:picLocks noChangeAspect="1"/>
          </p:cNvPicPr>
          <p:nvPr/>
        </p:nvPicPr>
        <p:blipFill>
          <a:blip r:embed="rId5"/>
          <a:stretch>
            <a:fillRect/>
          </a:stretch>
        </p:blipFill>
        <p:spPr>
          <a:xfrm>
            <a:off x="0" y="4413170"/>
            <a:ext cx="5486400" cy="3816430"/>
          </a:xfrm>
          <a:prstGeom prst="rect">
            <a:avLst/>
          </a:prstGeom>
        </p:spPr>
      </p:pic>
      <p:pic>
        <p:nvPicPr>
          <p:cNvPr id="23" name="Picture 22">
            <a:extLst>
              <a:ext uri="{FF2B5EF4-FFF2-40B4-BE49-F238E27FC236}">
                <a16:creationId xmlns:a16="http://schemas.microsoft.com/office/drawing/2014/main" id="{A484C465-E735-0707-D41D-133DEB2B15D4}"/>
              </a:ext>
            </a:extLst>
          </p:cNvPr>
          <p:cNvPicPr>
            <a:picLocks noChangeAspect="1"/>
          </p:cNvPicPr>
          <p:nvPr/>
        </p:nvPicPr>
        <p:blipFill>
          <a:blip r:embed="rId6"/>
          <a:stretch>
            <a:fillRect/>
          </a:stretch>
        </p:blipFill>
        <p:spPr>
          <a:xfrm>
            <a:off x="1" y="0"/>
            <a:ext cx="5433636" cy="44131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6" name="Text 1"/>
          <p:cNvSpPr/>
          <p:nvPr/>
        </p:nvSpPr>
        <p:spPr>
          <a:xfrm>
            <a:off x="614958" y="904042"/>
            <a:ext cx="4786193" cy="549116"/>
          </a:xfrm>
          <a:prstGeom prst="rect">
            <a:avLst/>
          </a:prstGeom>
          <a:noFill/>
          <a:ln/>
        </p:spPr>
        <p:txBody>
          <a:bodyPr wrap="none" rtlCol="0" anchor="t"/>
          <a:lstStyle/>
          <a:p>
            <a:pPr marL="0" indent="0">
              <a:lnSpc>
                <a:spcPts val="4324"/>
              </a:lnSpc>
              <a:buNone/>
            </a:pPr>
            <a:r>
              <a:rPr lang="en-US" sz="3459" b="1" dirty="0">
                <a:solidFill>
                  <a:srgbClr val="000000"/>
                </a:solidFill>
                <a:latin typeface="p22-mackinac-pro" pitchFamily="34" charset="0"/>
                <a:ea typeface="p22-mackinac-pro" pitchFamily="34" charset="-122"/>
                <a:cs typeface="p22-mackinac-pro" pitchFamily="34" charset="-120"/>
              </a:rPr>
              <a:t>Deep Learning Results</a:t>
            </a:r>
            <a:endParaRPr lang="en-US" sz="3459" dirty="0"/>
          </a:p>
        </p:txBody>
      </p:sp>
      <p:sp>
        <p:nvSpPr>
          <p:cNvPr id="8" name="Text 2"/>
          <p:cNvSpPr/>
          <p:nvPr/>
        </p:nvSpPr>
        <p:spPr>
          <a:xfrm>
            <a:off x="614958" y="2331482"/>
            <a:ext cx="2196584" cy="274558"/>
          </a:xfrm>
          <a:prstGeom prst="rect">
            <a:avLst/>
          </a:prstGeom>
          <a:noFill/>
          <a:ln/>
        </p:spPr>
        <p:txBody>
          <a:bodyPr wrap="none" rtlCol="0" anchor="t"/>
          <a:lstStyle/>
          <a:p>
            <a:pPr marL="0" indent="0" algn="l">
              <a:lnSpc>
                <a:spcPts val="2162"/>
              </a:lnSpc>
              <a:buNone/>
            </a:pPr>
            <a:endParaRPr lang="en-US" sz="1730" dirty="0"/>
          </a:p>
        </p:txBody>
      </p:sp>
      <p:sp>
        <p:nvSpPr>
          <p:cNvPr id="9" name="Text 3"/>
          <p:cNvSpPr/>
          <p:nvPr/>
        </p:nvSpPr>
        <p:spPr>
          <a:xfrm>
            <a:off x="614958" y="2711410"/>
            <a:ext cx="3825240" cy="1405533"/>
          </a:xfrm>
          <a:prstGeom prst="rect">
            <a:avLst/>
          </a:prstGeom>
          <a:noFill/>
          <a:ln/>
        </p:spPr>
        <p:txBody>
          <a:bodyPr wrap="square" rtlCol="0" anchor="t"/>
          <a:lstStyle/>
          <a:p>
            <a:pPr marL="0" indent="0" algn="l">
              <a:lnSpc>
                <a:spcPts val="2214"/>
              </a:lnSpc>
              <a:buNone/>
            </a:pPr>
            <a:endParaRPr lang="en-US" sz="1384" dirty="0"/>
          </a:p>
        </p:txBody>
      </p:sp>
      <p:sp>
        <p:nvSpPr>
          <p:cNvPr id="11" name="Text 4"/>
          <p:cNvSpPr/>
          <p:nvPr/>
        </p:nvSpPr>
        <p:spPr>
          <a:xfrm>
            <a:off x="4703683" y="2331482"/>
            <a:ext cx="2647117" cy="274558"/>
          </a:xfrm>
          <a:prstGeom prst="rect">
            <a:avLst/>
          </a:prstGeom>
          <a:noFill/>
          <a:ln/>
        </p:spPr>
        <p:txBody>
          <a:bodyPr wrap="none" rtlCol="0" anchor="t"/>
          <a:lstStyle/>
          <a:p>
            <a:pPr marL="0" indent="0" algn="l">
              <a:lnSpc>
                <a:spcPts val="2162"/>
              </a:lnSpc>
              <a:buNone/>
            </a:pPr>
            <a:endParaRPr lang="en-US" sz="1730" dirty="0"/>
          </a:p>
        </p:txBody>
      </p:sp>
      <p:sp>
        <p:nvSpPr>
          <p:cNvPr id="12" name="Text 5"/>
          <p:cNvSpPr/>
          <p:nvPr/>
        </p:nvSpPr>
        <p:spPr>
          <a:xfrm>
            <a:off x="4703683" y="2711410"/>
            <a:ext cx="3825359" cy="1405533"/>
          </a:xfrm>
          <a:prstGeom prst="rect">
            <a:avLst/>
          </a:prstGeom>
          <a:noFill/>
          <a:ln/>
        </p:spPr>
        <p:txBody>
          <a:bodyPr wrap="square" rtlCol="0" anchor="t"/>
          <a:lstStyle/>
          <a:p>
            <a:pPr marL="0" indent="0" algn="l">
              <a:lnSpc>
                <a:spcPts val="2214"/>
              </a:lnSpc>
              <a:buNone/>
            </a:pPr>
            <a:endParaRPr lang="en-US" sz="1384" dirty="0"/>
          </a:p>
        </p:txBody>
      </p:sp>
      <p:sp>
        <p:nvSpPr>
          <p:cNvPr id="14" name="Text 6"/>
          <p:cNvSpPr/>
          <p:nvPr/>
        </p:nvSpPr>
        <p:spPr>
          <a:xfrm>
            <a:off x="614958" y="5258872"/>
            <a:ext cx="2196584" cy="274558"/>
          </a:xfrm>
          <a:prstGeom prst="rect">
            <a:avLst/>
          </a:prstGeom>
          <a:noFill/>
          <a:ln/>
        </p:spPr>
        <p:txBody>
          <a:bodyPr wrap="none" rtlCol="0" anchor="t"/>
          <a:lstStyle/>
          <a:p>
            <a:pPr marL="0" indent="0" algn="l">
              <a:lnSpc>
                <a:spcPts val="2162"/>
              </a:lnSpc>
              <a:buNone/>
            </a:pPr>
            <a:endParaRPr lang="en-US" sz="1730" dirty="0"/>
          </a:p>
        </p:txBody>
      </p:sp>
      <p:sp>
        <p:nvSpPr>
          <p:cNvPr id="15" name="Text 7"/>
          <p:cNvSpPr/>
          <p:nvPr/>
        </p:nvSpPr>
        <p:spPr>
          <a:xfrm>
            <a:off x="614958" y="5638800"/>
            <a:ext cx="3825240" cy="1405533"/>
          </a:xfrm>
          <a:prstGeom prst="rect">
            <a:avLst/>
          </a:prstGeom>
          <a:noFill/>
          <a:ln/>
        </p:spPr>
        <p:txBody>
          <a:bodyPr wrap="square" rtlCol="0" anchor="t"/>
          <a:lstStyle/>
          <a:p>
            <a:pPr marL="0" indent="0" algn="l">
              <a:lnSpc>
                <a:spcPts val="2214"/>
              </a:lnSpc>
              <a:buNone/>
            </a:pPr>
            <a:endParaRPr lang="en-US" sz="1384" dirty="0"/>
          </a:p>
        </p:txBody>
      </p:sp>
      <p:sp>
        <p:nvSpPr>
          <p:cNvPr id="17" name="Text 8"/>
          <p:cNvSpPr/>
          <p:nvPr/>
        </p:nvSpPr>
        <p:spPr>
          <a:xfrm>
            <a:off x="721992" y="1707572"/>
            <a:ext cx="2196584" cy="274558"/>
          </a:xfrm>
          <a:prstGeom prst="rect">
            <a:avLst/>
          </a:prstGeom>
          <a:noFill/>
          <a:ln/>
        </p:spPr>
        <p:txBody>
          <a:bodyPr wrap="none" rtlCol="0" anchor="t"/>
          <a:lstStyle/>
          <a:p>
            <a:pPr marL="0" indent="0" algn="l">
              <a:lnSpc>
                <a:spcPts val="2162"/>
              </a:lnSpc>
              <a:buNone/>
            </a:pPr>
            <a:r>
              <a:rPr lang="en-US" sz="2800" b="1" dirty="0">
                <a:solidFill>
                  <a:srgbClr val="272525"/>
                </a:solidFill>
                <a:latin typeface="p22-mackinac-pro" pitchFamily="34" charset="0"/>
                <a:ea typeface="p22-mackinac-pro" pitchFamily="34" charset="-122"/>
                <a:cs typeface="p22-mackinac-pro" pitchFamily="34" charset="-120"/>
              </a:rPr>
              <a:t>Autoencoders</a:t>
            </a:r>
            <a:endParaRPr lang="en-US" sz="2800" dirty="0"/>
          </a:p>
        </p:txBody>
      </p:sp>
      <p:sp>
        <p:nvSpPr>
          <p:cNvPr id="18" name="Text 9"/>
          <p:cNvSpPr/>
          <p:nvPr/>
        </p:nvSpPr>
        <p:spPr>
          <a:xfrm>
            <a:off x="721992" y="2171453"/>
            <a:ext cx="8202337" cy="1686639"/>
          </a:xfrm>
          <a:prstGeom prst="rect">
            <a:avLst/>
          </a:prstGeom>
          <a:noFill/>
          <a:ln/>
        </p:spPr>
        <p:txBody>
          <a:bodyPr wrap="square" rtlCol="0" anchor="t"/>
          <a:lstStyle/>
          <a:p>
            <a:pPr marL="0" indent="0" algn="l">
              <a:lnSpc>
                <a:spcPts val="2214"/>
              </a:lnSpc>
              <a:buNone/>
            </a:pPr>
            <a:r>
              <a:rPr lang="en-US" sz="2000" dirty="0">
                <a:solidFill>
                  <a:srgbClr val="272525"/>
                </a:solidFill>
                <a:latin typeface="Eudoxus Sans" pitchFamily="34" charset="0"/>
                <a:ea typeface="Eudoxus Sans" pitchFamily="34" charset="-122"/>
                <a:cs typeface="Eudoxus Sans" pitchFamily="34" charset="-120"/>
              </a:rPr>
              <a:t>Autoencoder models can learn efficient representations of healthcare data, allowing them to effectively detect outliers and anomalies by identifying data points that deviate significantly from the learned patterns.</a:t>
            </a:r>
          </a:p>
          <a:p>
            <a:pPr marL="0" indent="0" algn="l">
              <a:lnSpc>
                <a:spcPts val="2214"/>
              </a:lnSpc>
              <a:buNone/>
            </a:pPr>
            <a:endParaRPr lang="en-US" sz="2000" dirty="0">
              <a:solidFill>
                <a:srgbClr val="272525"/>
              </a:solidFill>
              <a:latin typeface="Eudoxus Sans" pitchFamily="34" charset="0"/>
              <a:ea typeface="Eudoxus Sans" pitchFamily="34" charset="-122"/>
              <a:cs typeface="Eudoxus Sans" pitchFamily="34" charset="-120"/>
            </a:endParaRPr>
          </a:p>
          <a:p>
            <a:pPr marL="0" indent="0" algn="l">
              <a:lnSpc>
                <a:spcPts val="2214"/>
              </a:lnSpc>
              <a:buNone/>
            </a:pPr>
            <a:r>
              <a:rPr lang="en-US" sz="2000" dirty="0"/>
              <a:t>Autoencoders are a type of artificial neural network used for unsupervised learning of efficient </a:t>
            </a:r>
            <a:r>
              <a:rPr lang="en-US" sz="2000" dirty="0" err="1"/>
              <a:t>codings</a:t>
            </a:r>
            <a:r>
              <a:rPr lang="en-US" sz="2000" dirty="0"/>
              <a:t>. They consist of an encoder that compresses the input into a latent-space representation and a decoder that reconstructs the input from this representation. The goal is to minimize the reconstruction error, ensuring the output is as close to the input as possible. </a:t>
            </a:r>
          </a:p>
          <a:p>
            <a:pPr marL="0" indent="0" algn="l">
              <a:lnSpc>
                <a:spcPts val="2214"/>
              </a:lnSpc>
              <a:buNone/>
            </a:pPr>
            <a:endParaRPr lang="en-US" sz="2000" dirty="0"/>
          </a:p>
          <a:p>
            <a:pPr marL="0" indent="0" algn="l">
              <a:lnSpc>
                <a:spcPts val="2214"/>
              </a:lnSpc>
              <a:buNone/>
            </a:pPr>
            <a:r>
              <a:rPr lang="en-US" sz="2000" dirty="0"/>
              <a:t>Autoencoders are used for dimensionality reduction, feature learning, and anomaly detection. Variants like convolutional autoencoders (for image data) and variational autoencoders (which introduce probabilistic elements) enhance their application in fields like image processing and generative modeling</a:t>
            </a:r>
          </a:p>
        </p:txBody>
      </p:sp>
      <p:pic>
        <p:nvPicPr>
          <p:cNvPr id="5" name="Picture 4">
            <a:extLst>
              <a:ext uri="{FF2B5EF4-FFF2-40B4-BE49-F238E27FC236}">
                <a16:creationId xmlns:a16="http://schemas.microsoft.com/office/drawing/2014/main" id="{101734F7-CFB4-1635-C2BE-2713547D5018}"/>
              </a:ext>
            </a:extLst>
          </p:cNvPr>
          <p:cNvPicPr>
            <a:picLocks noChangeAspect="1"/>
          </p:cNvPicPr>
          <p:nvPr/>
        </p:nvPicPr>
        <p:blipFill>
          <a:blip r:embed="rId5"/>
          <a:stretch>
            <a:fillRect/>
          </a:stretch>
        </p:blipFill>
        <p:spPr>
          <a:xfrm>
            <a:off x="9144000" y="2143"/>
            <a:ext cx="5486400" cy="8229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3ADDE3-25EE-EB2B-126B-C65274F47B95}"/>
              </a:ext>
            </a:extLst>
          </p:cNvPr>
          <p:cNvPicPr>
            <a:picLocks noChangeAspect="1"/>
          </p:cNvPicPr>
          <p:nvPr/>
        </p:nvPicPr>
        <p:blipFill>
          <a:blip r:embed="rId2"/>
          <a:stretch>
            <a:fillRect/>
          </a:stretch>
        </p:blipFill>
        <p:spPr>
          <a:xfrm>
            <a:off x="-568364" y="0"/>
            <a:ext cx="7883563" cy="8229600"/>
          </a:xfrm>
          <a:prstGeom prst="rect">
            <a:avLst/>
          </a:prstGeom>
        </p:spPr>
      </p:pic>
      <p:sp>
        <p:nvSpPr>
          <p:cNvPr id="3" name="TextBox 2">
            <a:extLst>
              <a:ext uri="{FF2B5EF4-FFF2-40B4-BE49-F238E27FC236}">
                <a16:creationId xmlns:a16="http://schemas.microsoft.com/office/drawing/2014/main" id="{3B44D943-A2E0-ECBB-2715-B484B506382A}"/>
              </a:ext>
            </a:extLst>
          </p:cNvPr>
          <p:cNvSpPr txBox="1"/>
          <p:nvPr/>
        </p:nvSpPr>
        <p:spPr>
          <a:xfrm>
            <a:off x="6579220" y="1260087"/>
            <a:ext cx="7883563" cy="4985980"/>
          </a:xfrm>
          <a:prstGeom prst="rect">
            <a:avLst/>
          </a:prstGeom>
          <a:noFill/>
        </p:spPr>
        <p:txBody>
          <a:bodyPr wrap="square" rtlCol="0">
            <a:spAutoFit/>
          </a:bodyPr>
          <a:lstStyle/>
          <a:p>
            <a:r>
              <a:rPr lang="en-US" sz="2400" b="1" dirty="0"/>
              <a:t>Comparison of Normal and Anomalous Data:</a:t>
            </a:r>
          </a:p>
          <a:p>
            <a:endParaRPr lang="en-US" sz="2400" b="1" dirty="0"/>
          </a:p>
          <a:p>
            <a:r>
              <a:rPr lang="en-US" dirty="0"/>
              <a:t>- The bar chart compares the mean values of several metrics between normal (blue bars) and anomalous (orange bars) data.</a:t>
            </a:r>
          </a:p>
          <a:p>
            <a:endParaRPr lang="en-US" dirty="0"/>
          </a:p>
          <a:p>
            <a:r>
              <a:rPr lang="en-US" dirty="0"/>
              <a:t>- Metrics on the x-axis include:  </a:t>
            </a:r>
          </a:p>
          <a:p>
            <a:r>
              <a:rPr lang="en-US" dirty="0"/>
              <a:t>- Number of Services  </a:t>
            </a:r>
          </a:p>
          <a:p>
            <a:r>
              <a:rPr lang="en-US" dirty="0"/>
              <a:t>- Number of Medicare Beneficiaries </a:t>
            </a:r>
          </a:p>
          <a:p>
            <a:r>
              <a:rPr lang="en-US" dirty="0"/>
              <a:t> - Number of Distinct Medicare Beneficiaries per Day Services  </a:t>
            </a:r>
          </a:p>
          <a:p>
            <a:r>
              <a:rPr lang="en-US" dirty="0"/>
              <a:t>- Average Medicare Allowed Amount  </a:t>
            </a:r>
          </a:p>
          <a:p>
            <a:r>
              <a:rPr lang="en-US" dirty="0"/>
              <a:t>- Average Submitted Charge Amount  </a:t>
            </a:r>
          </a:p>
          <a:p>
            <a:r>
              <a:rPr lang="en-US" dirty="0"/>
              <a:t>- Average Medicare Payment Amount  </a:t>
            </a:r>
          </a:p>
          <a:p>
            <a:r>
              <a:rPr lang="en-US" dirty="0"/>
              <a:t>- Average Medicare Standardized Amount</a:t>
            </a:r>
          </a:p>
          <a:p>
            <a:endParaRPr lang="en-US" dirty="0"/>
          </a:p>
          <a:p>
            <a:r>
              <a:rPr lang="en-US" dirty="0"/>
              <a:t>1. The y-axis represents the mean values of these metrics.</a:t>
            </a:r>
          </a:p>
          <a:p>
            <a:r>
              <a:rPr lang="en-US" dirty="0"/>
              <a:t>2. Anomalous data consistently shows higher mean values across most metrics compared to normal data.</a:t>
            </a:r>
            <a:endParaRPr lang="en-IN" dirty="0"/>
          </a:p>
        </p:txBody>
      </p:sp>
    </p:spTree>
    <p:extLst>
      <p:ext uri="{BB962C8B-B14F-4D97-AF65-F5344CB8AC3E}">
        <p14:creationId xmlns:p14="http://schemas.microsoft.com/office/powerpoint/2010/main" val="628237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DDD8E1-77A8-782D-A762-AD44752003B3}"/>
              </a:ext>
            </a:extLst>
          </p:cNvPr>
          <p:cNvPicPr>
            <a:picLocks noChangeAspect="1"/>
          </p:cNvPicPr>
          <p:nvPr/>
        </p:nvPicPr>
        <p:blipFill>
          <a:blip r:embed="rId2"/>
          <a:stretch>
            <a:fillRect/>
          </a:stretch>
        </p:blipFill>
        <p:spPr>
          <a:xfrm>
            <a:off x="0" y="-3"/>
            <a:ext cx="7727795" cy="8229603"/>
          </a:xfrm>
          <a:prstGeom prst="rect">
            <a:avLst/>
          </a:prstGeom>
        </p:spPr>
      </p:pic>
      <p:sp>
        <p:nvSpPr>
          <p:cNvPr id="3" name="TextBox 2">
            <a:extLst>
              <a:ext uri="{FF2B5EF4-FFF2-40B4-BE49-F238E27FC236}">
                <a16:creationId xmlns:a16="http://schemas.microsoft.com/office/drawing/2014/main" id="{06184E22-A86B-5D09-B491-3D5B0EFD3AA1}"/>
              </a:ext>
            </a:extLst>
          </p:cNvPr>
          <p:cNvSpPr txBox="1"/>
          <p:nvPr/>
        </p:nvSpPr>
        <p:spPr>
          <a:xfrm>
            <a:off x="7315200" y="1226634"/>
            <a:ext cx="7147932" cy="5139869"/>
          </a:xfrm>
          <a:prstGeom prst="rect">
            <a:avLst/>
          </a:prstGeom>
          <a:noFill/>
        </p:spPr>
        <p:txBody>
          <a:bodyPr wrap="square" rtlCol="0">
            <a:spAutoFit/>
          </a:bodyPr>
          <a:lstStyle/>
          <a:p>
            <a:r>
              <a:rPr lang="en-US" sz="3200" b="1" dirty="0"/>
              <a:t>Histogram of Reconstruction Errors:</a:t>
            </a:r>
          </a:p>
          <a:p>
            <a:endParaRPr lang="en-US" sz="3200" b="1" dirty="0"/>
          </a:p>
          <a:p>
            <a:r>
              <a:rPr lang="en-US" sz="2400" dirty="0"/>
              <a:t>- The histogram shows the distribution of reconstruction errors.</a:t>
            </a:r>
          </a:p>
          <a:p>
            <a:endParaRPr lang="en-US" sz="2400" dirty="0"/>
          </a:p>
          <a:p>
            <a:r>
              <a:rPr lang="en-US" sz="2400" dirty="0"/>
              <a:t>- The x-axis represents the magnitude of reconstruction errors.</a:t>
            </a:r>
          </a:p>
          <a:p>
            <a:endParaRPr lang="en-US" sz="2400" dirty="0"/>
          </a:p>
          <a:p>
            <a:r>
              <a:rPr lang="en-US" sz="2400" dirty="0"/>
              <a:t>- The y-axis shows the frequency of each error magnitude.</a:t>
            </a:r>
          </a:p>
          <a:p>
            <a:endParaRPr lang="en-US" sz="2400" dirty="0"/>
          </a:p>
          <a:p>
            <a:r>
              <a:rPr lang="en-US" sz="2400" dirty="0"/>
              <a:t>- Most reconstruction errors are concentrated near zero, with a few outliers having higher errors.</a:t>
            </a:r>
            <a:endParaRPr lang="en-IN" sz="2400" dirty="0"/>
          </a:p>
        </p:txBody>
      </p:sp>
    </p:spTree>
    <p:extLst>
      <p:ext uri="{BB962C8B-B14F-4D97-AF65-F5344CB8AC3E}">
        <p14:creationId xmlns:p14="http://schemas.microsoft.com/office/powerpoint/2010/main" val="3506621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14630400" cy="1766292"/>
          </a:xfrm>
          <a:prstGeom prst="rect">
            <a:avLst/>
          </a:prstGeom>
        </p:spPr>
      </p:pic>
      <p:sp>
        <p:nvSpPr>
          <p:cNvPr id="5" name="Text 1"/>
          <p:cNvSpPr/>
          <p:nvPr/>
        </p:nvSpPr>
        <p:spPr>
          <a:xfrm>
            <a:off x="145971" y="703872"/>
            <a:ext cx="4841319" cy="605076"/>
          </a:xfrm>
          <a:prstGeom prst="rect">
            <a:avLst/>
          </a:prstGeom>
          <a:noFill/>
          <a:ln/>
        </p:spPr>
        <p:txBody>
          <a:bodyPr wrap="none" rtlCol="0" anchor="t"/>
          <a:lstStyle/>
          <a:p>
            <a:pPr marL="0" indent="0">
              <a:lnSpc>
                <a:spcPts val="4765"/>
              </a:lnSpc>
              <a:buNone/>
            </a:pPr>
            <a:r>
              <a:rPr lang="en-US" sz="3812" b="1" dirty="0">
                <a:solidFill>
                  <a:srgbClr val="000000"/>
                </a:solidFill>
                <a:latin typeface="p22-mackinac-pro" pitchFamily="34" charset="0"/>
                <a:ea typeface="p22-mackinac-pro" pitchFamily="34" charset="-122"/>
                <a:cs typeface="p22-mackinac-pro" pitchFamily="34" charset="-120"/>
              </a:rPr>
              <a:t>Dataset Details</a:t>
            </a:r>
            <a:endParaRPr lang="en-US" sz="3812" dirty="0"/>
          </a:p>
        </p:txBody>
      </p:sp>
      <p:sp>
        <p:nvSpPr>
          <p:cNvPr id="7" name="Text 2"/>
          <p:cNvSpPr/>
          <p:nvPr/>
        </p:nvSpPr>
        <p:spPr>
          <a:xfrm>
            <a:off x="1106091" y="5069443"/>
            <a:ext cx="2420660" cy="418624"/>
          </a:xfrm>
          <a:prstGeom prst="rect">
            <a:avLst/>
          </a:prstGeom>
          <a:noFill/>
          <a:ln/>
        </p:spPr>
        <p:txBody>
          <a:bodyPr wrap="none" rtlCol="0" anchor="t"/>
          <a:lstStyle/>
          <a:p>
            <a:pPr marL="0" indent="0" algn="l">
              <a:lnSpc>
                <a:spcPts val="2383"/>
              </a:lnSpc>
              <a:buNone/>
            </a:pPr>
            <a:endParaRPr lang="en-US" sz="1906" dirty="0"/>
          </a:p>
        </p:txBody>
      </p:sp>
      <p:sp>
        <p:nvSpPr>
          <p:cNvPr id="8" name="Text 3"/>
          <p:cNvSpPr/>
          <p:nvPr/>
        </p:nvSpPr>
        <p:spPr>
          <a:xfrm>
            <a:off x="1106091" y="5488067"/>
            <a:ext cx="3881199" cy="1859518"/>
          </a:xfrm>
          <a:prstGeom prst="rect">
            <a:avLst/>
          </a:prstGeom>
          <a:noFill/>
          <a:ln/>
        </p:spPr>
        <p:txBody>
          <a:bodyPr wrap="square" rtlCol="0" anchor="t"/>
          <a:lstStyle/>
          <a:p>
            <a:pPr marL="0" indent="0" algn="l">
              <a:lnSpc>
                <a:spcPts val="2440"/>
              </a:lnSpc>
              <a:buNone/>
            </a:pPr>
            <a:endParaRPr lang="en-US" sz="1525" dirty="0"/>
          </a:p>
        </p:txBody>
      </p:sp>
      <p:sp>
        <p:nvSpPr>
          <p:cNvPr id="10" name="Text 4"/>
          <p:cNvSpPr/>
          <p:nvPr/>
        </p:nvSpPr>
        <p:spPr>
          <a:xfrm>
            <a:off x="5374481" y="5069443"/>
            <a:ext cx="2420660" cy="302538"/>
          </a:xfrm>
          <a:prstGeom prst="rect">
            <a:avLst/>
          </a:prstGeom>
          <a:noFill/>
          <a:ln/>
        </p:spPr>
        <p:txBody>
          <a:bodyPr wrap="none" rtlCol="0" anchor="t"/>
          <a:lstStyle/>
          <a:p>
            <a:pPr marL="0" indent="0" algn="l">
              <a:lnSpc>
                <a:spcPts val="2383"/>
              </a:lnSpc>
              <a:buNone/>
            </a:pPr>
            <a:endParaRPr lang="en-US" sz="1906" dirty="0"/>
          </a:p>
        </p:txBody>
      </p:sp>
      <p:sp>
        <p:nvSpPr>
          <p:cNvPr id="11" name="Text 5"/>
          <p:cNvSpPr/>
          <p:nvPr/>
        </p:nvSpPr>
        <p:spPr>
          <a:xfrm>
            <a:off x="5374481" y="5488067"/>
            <a:ext cx="3881318" cy="1549598"/>
          </a:xfrm>
          <a:prstGeom prst="rect">
            <a:avLst/>
          </a:prstGeom>
          <a:noFill/>
          <a:ln/>
        </p:spPr>
        <p:txBody>
          <a:bodyPr wrap="square" rtlCol="0" anchor="t"/>
          <a:lstStyle/>
          <a:p>
            <a:pPr marL="0" indent="0" algn="l">
              <a:lnSpc>
                <a:spcPts val="2440"/>
              </a:lnSpc>
              <a:buNone/>
            </a:pPr>
            <a:endParaRPr lang="en-US" sz="1525" dirty="0"/>
          </a:p>
        </p:txBody>
      </p:sp>
      <p:sp>
        <p:nvSpPr>
          <p:cNvPr id="13" name="Text 6"/>
          <p:cNvSpPr/>
          <p:nvPr/>
        </p:nvSpPr>
        <p:spPr>
          <a:xfrm>
            <a:off x="9642991" y="5069443"/>
            <a:ext cx="2420660" cy="302538"/>
          </a:xfrm>
          <a:prstGeom prst="rect">
            <a:avLst/>
          </a:prstGeom>
          <a:noFill/>
          <a:ln/>
        </p:spPr>
        <p:txBody>
          <a:bodyPr wrap="none" rtlCol="0" anchor="t"/>
          <a:lstStyle/>
          <a:p>
            <a:pPr marL="0" indent="0" algn="l">
              <a:lnSpc>
                <a:spcPts val="2383"/>
              </a:lnSpc>
              <a:buNone/>
            </a:pPr>
            <a:endParaRPr lang="en-US" sz="1906" dirty="0"/>
          </a:p>
        </p:txBody>
      </p:sp>
      <p:sp>
        <p:nvSpPr>
          <p:cNvPr id="14" name="Text 7"/>
          <p:cNvSpPr/>
          <p:nvPr/>
        </p:nvSpPr>
        <p:spPr>
          <a:xfrm>
            <a:off x="9642991" y="5488067"/>
            <a:ext cx="3881318" cy="1859518"/>
          </a:xfrm>
          <a:prstGeom prst="rect">
            <a:avLst/>
          </a:prstGeom>
          <a:noFill/>
          <a:ln/>
        </p:spPr>
        <p:txBody>
          <a:bodyPr wrap="square" rtlCol="0" anchor="t"/>
          <a:lstStyle/>
          <a:p>
            <a:pPr marL="0" indent="0" algn="l">
              <a:lnSpc>
                <a:spcPts val="2440"/>
              </a:lnSpc>
              <a:buNone/>
            </a:pPr>
            <a:endParaRPr lang="en-US" sz="1525" dirty="0"/>
          </a:p>
        </p:txBody>
      </p:sp>
      <p:sp>
        <p:nvSpPr>
          <p:cNvPr id="15" name="TextBox 14">
            <a:extLst>
              <a:ext uri="{FF2B5EF4-FFF2-40B4-BE49-F238E27FC236}">
                <a16:creationId xmlns:a16="http://schemas.microsoft.com/office/drawing/2014/main" id="{1389797A-3F1D-62B6-9D25-8C074A7ADB4C}"/>
              </a:ext>
            </a:extLst>
          </p:cNvPr>
          <p:cNvSpPr txBox="1"/>
          <p:nvPr/>
        </p:nvSpPr>
        <p:spPr>
          <a:xfrm>
            <a:off x="145971" y="1766292"/>
            <a:ext cx="14297769" cy="6463308"/>
          </a:xfrm>
          <a:prstGeom prst="rect">
            <a:avLst/>
          </a:prstGeom>
          <a:noFill/>
        </p:spPr>
        <p:txBody>
          <a:bodyPr wrap="square" rtlCol="0">
            <a:spAutoFit/>
          </a:bodyPr>
          <a:lstStyle/>
          <a:p>
            <a:r>
              <a:rPr lang="en-US" dirty="0"/>
              <a:t>This dataset is designed for detecting healthcare fraud using unsupervised learning techniques. It contains information on healthcare providers, including detailed data about their identities, locations, and the services they provide. The goal is to identify anomalies that could indicate fraudulent activities, which is crucial given the significant financial impact of healthcare fraud on society.</a:t>
            </a:r>
          </a:p>
          <a:p>
            <a:endParaRPr lang="en-US" dirty="0"/>
          </a:p>
          <a:p>
            <a:r>
              <a:rPr lang="en-US" dirty="0"/>
              <a:t> Dataset Details- </a:t>
            </a:r>
            <a:r>
              <a:rPr lang="en-US" b="1" dirty="0"/>
              <a:t>Original Size</a:t>
            </a:r>
            <a:r>
              <a:rPr lang="en-US" dirty="0"/>
              <a:t>: 1,000,00 rows and 27 columns- </a:t>
            </a:r>
            <a:r>
              <a:rPr lang="en-US" b="1" dirty="0"/>
              <a:t>Post-Processing Size</a:t>
            </a:r>
            <a:r>
              <a:rPr lang="en-US" dirty="0"/>
              <a:t>: 1,00,000 rows and 15 columns</a:t>
            </a:r>
          </a:p>
          <a:p>
            <a:endParaRPr lang="en-US" dirty="0"/>
          </a:p>
          <a:p>
            <a:r>
              <a:rPr lang="en-US" dirty="0"/>
              <a:t>Key Variables1. </a:t>
            </a:r>
            <a:r>
              <a:rPr lang="en-US" b="1" dirty="0"/>
              <a:t>Provider Information</a:t>
            </a:r>
            <a:r>
              <a:rPr lang="en-US" dirty="0"/>
              <a:t>:   - </a:t>
            </a:r>
            <a:r>
              <a:rPr lang="en-US" dirty="0" err="1"/>
              <a:t>npi</a:t>
            </a:r>
            <a:r>
              <a:rPr lang="en-US" dirty="0"/>
              <a:t>: National Provider Identifier   - </a:t>
            </a:r>
            <a:r>
              <a:rPr lang="en-US" dirty="0" err="1"/>
              <a:t>nppes_provider_last_org_name</a:t>
            </a:r>
            <a:r>
              <a:rPr lang="en-US" dirty="0"/>
              <a:t>: Last name or organization name   - </a:t>
            </a:r>
            <a:r>
              <a:rPr lang="en-US" dirty="0" err="1"/>
              <a:t>nppes_provider_first_name</a:t>
            </a:r>
            <a:r>
              <a:rPr lang="en-US" dirty="0"/>
              <a:t>: First name   - </a:t>
            </a:r>
            <a:r>
              <a:rPr lang="en-US" dirty="0" err="1"/>
              <a:t>nppes_provider_mi</a:t>
            </a:r>
            <a:r>
              <a:rPr lang="en-US" dirty="0"/>
              <a:t>: Middle initial   - </a:t>
            </a:r>
            <a:r>
              <a:rPr lang="en-US" dirty="0" err="1"/>
              <a:t>nppes_credentials</a:t>
            </a:r>
            <a:r>
              <a:rPr lang="en-US" dirty="0"/>
              <a:t>: Provider's credentials   - </a:t>
            </a:r>
            <a:r>
              <a:rPr lang="en-US" dirty="0" err="1"/>
              <a:t>nppes_provider_gender</a:t>
            </a:r>
            <a:r>
              <a:rPr lang="en-US" dirty="0"/>
              <a:t>: Provider's gender   - </a:t>
            </a:r>
            <a:r>
              <a:rPr lang="en-US" dirty="0" err="1"/>
              <a:t>nppes_entity_code</a:t>
            </a:r>
            <a:r>
              <a:rPr lang="en-US" dirty="0"/>
              <a:t>: Entity type (Individual or Organization)   - nppes_provider_street1: First line of street address   - </a:t>
            </a:r>
            <a:r>
              <a:rPr lang="en-US" dirty="0" err="1"/>
              <a:t>nppes_provider_street</a:t>
            </a:r>
            <a:r>
              <a:rPr lang="en-US" dirty="0"/>
              <a:t>: Second line of street address   - </a:t>
            </a:r>
            <a:r>
              <a:rPr lang="en-US" dirty="0" err="1"/>
              <a:t>nppes_provider_city</a:t>
            </a:r>
            <a:r>
              <a:rPr lang="en-US" dirty="0"/>
              <a:t>: City   - </a:t>
            </a:r>
            <a:r>
              <a:rPr lang="en-US" dirty="0" err="1"/>
              <a:t>nppes_provider_zip</a:t>
            </a:r>
            <a:r>
              <a:rPr lang="en-US" dirty="0"/>
              <a:t>: ZIP code   - </a:t>
            </a:r>
            <a:r>
              <a:rPr lang="en-US" dirty="0" err="1"/>
              <a:t>nppes_provider_state</a:t>
            </a:r>
            <a:r>
              <a:rPr lang="en-US" dirty="0"/>
              <a:t>: State   - </a:t>
            </a:r>
            <a:r>
              <a:rPr lang="en-US" dirty="0" err="1"/>
              <a:t>nppes_provider_country</a:t>
            </a:r>
            <a:r>
              <a:rPr lang="en-US" dirty="0"/>
              <a:t>: Country2.</a:t>
            </a:r>
          </a:p>
          <a:p>
            <a:r>
              <a:rPr lang="en-US" dirty="0"/>
              <a:t> </a:t>
            </a:r>
          </a:p>
          <a:p>
            <a:r>
              <a:rPr lang="en-US" b="1" dirty="0"/>
              <a:t>Service Information</a:t>
            </a:r>
            <a:r>
              <a:rPr lang="en-US" dirty="0"/>
              <a:t>:   - </a:t>
            </a:r>
            <a:r>
              <a:rPr lang="en-US" dirty="0" err="1"/>
              <a:t>provider_type</a:t>
            </a:r>
            <a:r>
              <a:rPr lang="en-US" dirty="0"/>
              <a:t>: Provider specialty code   - </a:t>
            </a:r>
            <a:r>
              <a:rPr lang="en-US" dirty="0" err="1"/>
              <a:t>medicare_participation_indicator</a:t>
            </a:r>
            <a:r>
              <a:rPr lang="en-US" dirty="0"/>
              <a:t>: Medicare participation status   - </a:t>
            </a:r>
            <a:r>
              <a:rPr lang="en-US" dirty="0" err="1"/>
              <a:t>place_of_service</a:t>
            </a:r>
            <a:r>
              <a:rPr lang="en-US" dirty="0"/>
              <a:t>: Place of service (Facility or Non-facility)   - </a:t>
            </a:r>
            <a:r>
              <a:rPr lang="en-US" dirty="0" err="1"/>
              <a:t>hcpcs_code</a:t>
            </a:r>
            <a:r>
              <a:rPr lang="en-US" dirty="0"/>
              <a:t>: HCPCS code for medical service   - </a:t>
            </a:r>
            <a:r>
              <a:rPr lang="en-US" dirty="0" err="1"/>
              <a:t>hcpcs_description</a:t>
            </a:r>
            <a:r>
              <a:rPr lang="en-US" dirty="0"/>
              <a:t>: Description of the HCPCS code   - </a:t>
            </a:r>
            <a:r>
              <a:rPr lang="en-US" dirty="0" err="1"/>
              <a:t>hcpcs_drug_indicator</a:t>
            </a:r>
            <a:r>
              <a:rPr lang="en-US" dirty="0"/>
              <a:t>: Drug indicator for the service3. </a:t>
            </a:r>
          </a:p>
          <a:p>
            <a:endParaRPr lang="en-US" dirty="0"/>
          </a:p>
          <a:p>
            <a:r>
              <a:rPr lang="en-US" b="1" dirty="0"/>
              <a:t>Service Metrics</a:t>
            </a:r>
            <a:r>
              <a:rPr lang="en-US" dirty="0"/>
              <a:t>:   - </a:t>
            </a:r>
            <a:r>
              <a:rPr lang="en-US" dirty="0" err="1"/>
              <a:t>line_srvc_cnt</a:t>
            </a:r>
            <a:r>
              <a:rPr lang="en-US" dirty="0"/>
              <a:t>: Number of services provided   - </a:t>
            </a:r>
            <a:r>
              <a:rPr lang="en-US" dirty="0" err="1"/>
              <a:t>bene_unique_cnt</a:t>
            </a:r>
            <a:r>
              <a:rPr lang="en-US" dirty="0"/>
              <a:t>: Number of distinct beneficiaries   - </a:t>
            </a:r>
            <a:r>
              <a:rPr lang="en-US" dirty="0" err="1"/>
              <a:t>bene_day_srvc_cnt</a:t>
            </a:r>
            <a:r>
              <a:rPr lang="en-US" dirty="0"/>
              <a:t>: Number of beneficiary/day services   - </a:t>
            </a:r>
            <a:r>
              <a:rPr lang="en-US" dirty="0" err="1"/>
              <a:t>average_Medicare_allowed_amt</a:t>
            </a:r>
            <a:r>
              <a:rPr lang="en-US" dirty="0"/>
              <a:t>: Average Medicare allowed amount   - </a:t>
            </a:r>
            <a:r>
              <a:rPr lang="en-US" dirty="0" err="1"/>
              <a:t>stdev_Medicare_allowed_amt</a:t>
            </a:r>
            <a:r>
              <a:rPr lang="en-US" dirty="0"/>
              <a:t>: Standard deviation of Medicare allowed amounts   - </a:t>
            </a:r>
            <a:r>
              <a:rPr lang="en-US" dirty="0" err="1"/>
              <a:t>average_submitted_chrg_amt</a:t>
            </a:r>
            <a:r>
              <a:rPr lang="en-US" dirty="0"/>
              <a:t>: Average submitted charge amount   - </a:t>
            </a:r>
            <a:r>
              <a:rPr lang="en-US" dirty="0" err="1"/>
              <a:t>stdev_submitted_chrg_amt</a:t>
            </a:r>
            <a:r>
              <a:rPr lang="en-US" dirty="0"/>
              <a:t>: Standard deviation of submitted charge amounts   - </a:t>
            </a:r>
            <a:r>
              <a:rPr lang="en-US" dirty="0" err="1"/>
              <a:t>average_Medicare_payment_amt</a:t>
            </a:r>
            <a:r>
              <a:rPr lang="en-US" dirty="0"/>
              <a:t>: Average Medicare payment amount</a:t>
            </a:r>
          </a:p>
          <a:p>
            <a:endParaRPr lang="en-US" dirty="0"/>
          </a:p>
          <a:p>
            <a:r>
              <a:rPr lang="en-US" b="1" dirty="0"/>
              <a:t>Usage</a:t>
            </a:r>
            <a:r>
              <a:rPr lang="en-US" dirty="0"/>
              <a:t> : The dataset can be used to apply various unsupervised learning techniques to identify anomalies, potentially uncovering fraudulent activities by healthcare providers</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56461" y="1644610"/>
            <a:ext cx="4973360" cy="4940260"/>
          </a:xfrm>
          <a:prstGeom prst="rect">
            <a:avLst/>
          </a:prstGeom>
        </p:spPr>
      </p:pic>
      <p:sp>
        <p:nvSpPr>
          <p:cNvPr id="6" name="Text 1"/>
          <p:cNvSpPr/>
          <p:nvPr/>
        </p:nvSpPr>
        <p:spPr>
          <a:xfrm>
            <a:off x="6204466" y="894755"/>
            <a:ext cx="5129213" cy="641152"/>
          </a:xfrm>
          <a:prstGeom prst="rect">
            <a:avLst/>
          </a:prstGeom>
          <a:noFill/>
          <a:ln/>
        </p:spPr>
        <p:txBody>
          <a:bodyPr wrap="none" rtlCol="0" anchor="t"/>
          <a:lstStyle/>
          <a:p>
            <a:pPr marL="0" indent="0">
              <a:lnSpc>
                <a:spcPts val="5048"/>
              </a:lnSpc>
              <a:buNone/>
            </a:pPr>
            <a:r>
              <a:rPr lang="en-US" sz="4039" b="1" dirty="0">
                <a:solidFill>
                  <a:srgbClr val="000000"/>
                </a:solidFill>
                <a:latin typeface="p22-mackinac-pro" pitchFamily="34" charset="0"/>
                <a:ea typeface="p22-mackinac-pro" pitchFamily="34" charset="-122"/>
                <a:cs typeface="p22-mackinac-pro" pitchFamily="34" charset="-120"/>
              </a:rPr>
              <a:t>Preprocessing Step</a:t>
            </a:r>
            <a:endParaRPr lang="en-US" sz="4039" dirty="0"/>
          </a:p>
        </p:txBody>
      </p:sp>
      <p:sp>
        <p:nvSpPr>
          <p:cNvPr id="7" name="Shape 2"/>
          <p:cNvSpPr/>
          <p:nvPr/>
        </p:nvSpPr>
        <p:spPr>
          <a:xfrm>
            <a:off x="6204466" y="2074307"/>
            <a:ext cx="461605" cy="461605"/>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8" name="Text 3"/>
          <p:cNvSpPr/>
          <p:nvPr/>
        </p:nvSpPr>
        <p:spPr>
          <a:xfrm>
            <a:off x="6372701" y="2151221"/>
            <a:ext cx="125016" cy="307777"/>
          </a:xfrm>
          <a:prstGeom prst="rect">
            <a:avLst/>
          </a:prstGeom>
          <a:noFill/>
          <a:ln/>
        </p:spPr>
        <p:txBody>
          <a:bodyPr wrap="none" rtlCol="0" anchor="t"/>
          <a:lstStyle/>
          <a:p>
            <a:pPr marL="0" indent="0" algn="ctr">
              <a:lnSpc>
                <a:spcPts val="2423"/>
              </a:lnSpc>
              <a:buNone/>
            </a:pPr>
            <a:r>
              <a:rPr lang="en-US" sz="2423" b="1" dirty="0">
                <a:solidFill>
                  <a:srgbClr val="272525"/>
                </a:solidFill>
                <a:latin typeface="p22-mackinac-pro" pitchFamily="34" charset="0"/>
                <a:ea typeface="p22-mackinac-pro" pitchFamily="34" charset="-122"/>
                <a:cs typeface="p22-mackinac-pro" pitchFamily="34" charset="-120"/>
              </a:rPr>
              <a:t>1</a:t>
            </a:r>
            <a:endParaRPr lang="en-US" sz="2423" dirty="0"/>
          </a:p>
        </p:txBody>
      </p:sp>
      <p:sp>
        <p:nvSpPr>
          <p:cNvPr id="9" name="Text 4"/>
          <p:cNvSpPr/>
          <p:nvPr/>
        </p:nvSpPr>
        <p:spPr>
          <a:xfrm>
            <a:off x="6871216" y="2074307"/>
            <a:ext cx="2564606" cy="320516"/>
          </a:xfrm>
          <a:prstGeom prst="rect">
            <a:avLst/>
          </a:prstGeom>
          <a:noFill/>
          <a:ln/>
        </p:spPr>
        <p:txBody>
          <a:bodyPr wrap="none" rtlCol="0" anchor="t"/>
          <a:lstStyle/>
          <a:p>
            <a:pPr marL="0" indent="0">
              <a:lnSpc>
                <a:spcPts val="2524"/>
              </a:lnSpc>
              <a:buNone/>
            </a:pPr>
            <a:r>
              <a:rPr lang="en-US" sz="2019" b="1" dirty="0">
                <a:solidFill>
                  <a:srgbClr val="272525"/>
                </a:solidFill>
                <a:latin typeface="p22-mackinac-pro" pitchFamily="34" charset="0"/>
                <a:ea typeface="p22-mackinac-pro" pitchFamily="34" charset="-122"/>
                <a:cs typeface="p22-mackinac-pro" pitchFamily="34" charset="-120"/>
              </a:rPr>
              <a:t>Data Cleaning</a:t>
            </a:r>
            <a:endParaRPr lang="en-US" sz="2019" dirty="0"/>
          </a:p>
        </p:txBody>
      </p:sp>
      <p:sp>
        <p:nvSpPr>
          <p:cNvPr id="10" name="Text 5"/>
          <p:cNvSpPr/>
          <p:nvPr/>
        </p:nvSpPr>
        <p:spPr>
          <a:xfrm>
            <a:off x="6871216" y="2517815"/>
            <a:ext cx="3084671" cy="2625090"/>
          </a:xfrm>
          <a:prstGeom prst="rect">
            <a:avLst/>
          </a:prstGeom>
          <a:noFill/>
          <a:ln/>
        </p:spPr>
        <p:txBody>
          <a:bodyPr wrap="square" rtlCol="0" anchor="t"/>
          <a:lstStyle/>
          <a:p>
            <a:pPr marL="0" indent="0">
              <a:lnSpc>
                <a:spcPts val="2585"/>
              </a:lnSpc>
              <a:buNone/>
            </a:pPr>
            <a:r>
              <a:rPr lang="en-US" sz="1616" dirty="0">
                <a:solidFill>
                  <a:srgbClr val="272525"/>
                </a:solidFill>
                <a:latin typeface="Eudoxus Sans" pitchFamily="34" charset="0"/>
                <a:ea typeface="Eudoxus Sans" pitchFamily="34" charset="-122"/>
                <a:cs typeface="Eudoxus Sans" pitchFamily="34" charset="-120"/>
              </a:rPr>
              <a:t>The first step in anomaly detection is to ensure the data is clean and free of errors or missing values. This involves identifying and addressing any inconsistencies, outliers, or irrelevant data points that could skew the analysis.</a:t>
            </a:r>
            <a:endParaRPr lang="en-US" sz="1616" dirty="0"/>
          </a:p>
        </p:txBody>
      </p:sp>
      <p:sp>
        <p:nvSpPr>
          <p:cNvPr id="11" name="Shape 6"/>
          <p:cNvSpPr/>
          <p:nvPr/>
        </p:nvSpPr>
        <p:spPr>
          <a:xfrm>
            <a:off x="10161032" y="2074307"/>
            <a:ext cx="461605" cy="461605"/>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12" name="Text 7"/>
          <p:cNvSpPr/>
          <p:nvPr/>
        </p:nvSpPr>
        <p:spPr>
          <a:xfrm>
            <a:off x="10302240" y="2151221"/>
            <a:ext cx="179070" cy="307777"/>
          </a:xfrm>
          <a:prstGeom prst="rect">
            <a:avLst/>
          </a:prstGeom>
          <a:noFill/>
          <a:ln/>
        </p:spPr>
        <p:txBody>
          <a:bodyPr wrap="none" rtlCol="0" anchor="t"/>
          <a:lstStyle/>
          <a:p>
            <a:pPr marL="0" indent="0" algn="ctr">
              <a:lnSpc>
                <a:spcPts val="2423"/>
              </a:lnSpc>
              <a:buNone/>
            </a:pPr>
            <a:r>
              <a:rPr lang="en-US" sz="2423" b="1" dirty="0">
                <a:solidFill>
                  <a:srgbClr val="272525"/>
                </a:solidFill>
                <a:latin typeface="p22-mackinac-pro" pitchFamily="34" charset="0"/>
                <a:ea typeface="p22-mackinac-pro" pitchFamily="34" charset="-122"/>
                <a:cs typeface="p22-mackinac-pro" pitchFamily="34" charset="-120"/>
              </a:rPr>
              <a:t>2</a:t>
            </a:r>
            <a:endParaRPr lang="en-US" sz="2423" dirty="0"/>
          </a:p>
        </p:txBody>
      </p:sp>
      <p:sp>
        <p:nvSpPr>
          <p:cNvPr id="13" name="Text 8"/>
          <p:cNvSpPr/>
          <p:nvPr/>
        </p:nvSpPr>
        <p:spPr>
          <a:xfrm>
            <a:off x="10827782" y="2074307"/>
            <a:ext cx="2564606" cy="320516"/>
          </a:xfrm>
          <a:prstGeom prst="rect">
            <a:avLst/>
          </a:prstGeom>
          <a:noFill/>
          <a:ln/>
        </p:spPr>
        <p:txBody>
          <a:bodyPr wrap="none" rtlCol="0" anchor="t"/>
          <a:lstStyle/>
          <a:p>
            <a:pPr marL="0" indent="0">
              <a:lnSpc>
                <a:spcPts val="2524"/>
              </a:lnSpc>
              <a:buNone/>
            </a:pPr>
            <a:r>
              <a:rPr lang="en-US" sz="2019" b="1" dirty="0">
                <a:solidFill>
                  <a:srgbClr val="272525"/>
                </a:solidFill>
                <a:latin typeface="p22-mackinac-pro" pitchFamily="34" charset="0"/>
                <a:ea typeface="p22-mackinac-pro" pitchFamily="34" charset="-122"/>
                <a:cs typeface="p22-mackinac-pro" pitchFamily="34" charset="-120"/>
              </a:rPr>
              <a:t>Feature Engineering</a:t>
            </a:r>
            <a:endParaRPr lang="en-US" sz="2019" dirty="0"/>
          </a:p>
        </p:txBody>
      </p:sp>
      <p:sp>
        <p:nvSpPr>
          <p:cNvPr id="14" name="Text 9"/>
          <p:cNvSpPr/>
          <p:nvPr/>
        </p:nvSpPr>
        <p:spPr>
          <a:xfrm>
            <a:off x="10827782" y="2517815"/>
            <a:ext cx="3084671" cy="2625090"/>
          </a:xfrm>
          <a:prstGeom prst="rect">
            <a:avLst/>
          </a:prstGeom>
          <a:noFill/>
          <a:ln/>
        </p:spPr>
        <p:txBody>
          <a:bodyPr wrap="square" rtlCol="0" anchor="t"/>
          <a:lstStyle/>
          <a:p>
            <a:pPr marL="0" indent="0">
              <a:lnSpc>
                <a:spcPts val="2585"/>
              </a:lnSpc>
              <a:buNone/>
            </a:pPr>
            <a:r>
              <a:rPr lang="en-US" sz="1616" dirty="0">
                <a:solidFill>
                  <a:srgbClr val="272525"/>
                </a:solidFill>
                <a:latin typeface="Eudoxus Sans" pitchFamily="34" charset="0"/>
                <a:ea typeface="Eudoxus Sans" pitchFamily="34" charset="-122"/>
                <a:cs typeface="Eudoxus Sans" pitchFamily="34" charset="-120"/>
              </a:rPr>
              <a:t>Next, the data is transformed and enriched through feature engineering. This process involves creating new derived features that can provide more meaningful insights and improve the accuracy of the anomaly detection models.</a:t>
            </a:r>
            <a:endParaRPr lang="en-US" sz="1616" dirty="0"/>
          </a:p>
        </p:txBody>
      </p:sp>
      <p:sp>
        <p:nvSpPr>
          <p:cNvPr id="15" name="Shape 10"/>
          <p:cNvSpPr/>
          <p:nvPr/>
        </p:nvSpPr>
        <p:spPr>
          <a:xfrm>
            <a:off x="6204466" y="5578792"/>
            <a:ext cx="461605" cy="461605"/>
          </a:xfrm>
          <a:prstGeom prst="roundRect">
            <a:avLst>
              <a:gd name="adj" fmla="val 18668"/>
            </a:avLst>
          </a:prstGeom>
          <a:solidFill>
            <a:srgbClr val="CCEEFF"/>
          </a:solidFill>
          <a:ln w="7620">
            <a:solidFill>
              <a:srgbClr val="B2D4E5"/>
            </a:solidFill>
            <a:prstDash val="solid"/>
          </a:ln>
        </p:spPr>
        <p:txBody>
          <a:bodyPr/>
          <a:lstStyle/>
          <a:p>
            <a:endParaRPr lang="en-IN"/>
          </a:p>
        </p:txBody>
      </p:sp>
      <p:sp>
        <p:nvSpPr>
          <p:cNvPr id="16" name="Text 11"/>
          <p:cNvSpPr/>
          <p:nvPr/>
        </p:nvSpPr>
        <p:spPr>
          <a:xfrm>
            <a:off x="6343055" y="5655707"/>
            <a:ext cx="184309" cy="307777"/>
          </a:xfrm>
          <a:prstGeom prst="rect">
            <a:avLst/>
          </a:prstGeom>
          <a:noFill/>
          <a:ln/>
        </p:spPr>
        <p:txBody>
          <a:bodyPr wrap="none" rtlCol="0" anchor="t"/>
          <a:lstStyle/>
          <a:p>
            <a:pPr marL="0" indent="0" algn="ctr">
              <a:lnSpc>
                <a:spcPts val="2423"/>
              </a:lnSpc>
              <a:buNone/>
            </a:pPr>
            <a:r>
              <a:rPr lang="en-US" sz="2423" b="1" dirty="0">
                <a:solidFill>
                  <a:srgbClr val="272525"/>
                </a:solidFill>
                <a:latin typeface="p22-mackinac-pro" pitchFamily="34" charset="0"/>
                <a:ea typeface="p22-mackinac-pro" pitchFamily="34" charset="-122"/>
                <a:cs typeface="p22-mackinac-pro" pitchFamily="34" charset="-120"/>
              </a:rPr>
              <a:t>3</a:t>
            </a:r>
            <a:endParaRPr lang="en-US" sz="2423" dirty="0"/>
          </a:p>
        </p:txBody>
      </p:sp>
      <p:sp>
        <p:nvSpPr>
          <p:cNvPr id="17" name="Text 12"/>
          <p:cNvSpPr/>
          <p:nvPr/>
        </p:nvSpPr>
        <p:spPr>
          <a:xfrm>
            <a:off x="6871216" y="5578792"/>
            <a:ext cx="3303746" cy="320516"/>
          </a:xfrm>
          <a:prstGeom prst="rect">
            <a:avLst/>
          </a:prstGeom>
          <a:noFill/>
          <a:ln/>
        </p:spPr>
        <p:txBody>
          <a:bodyPr wrap="none" rtlCol="0" anchor="t"/>
          <a:lstStyle/>
          <a:p>
            <a:pPr marL="0" indent="0">
              <a:lnSpc>
                <a:spcPts val="2524"/>
              </a:lnSpc>
              <a:buNone/>
            </a:pPr>
            <a:r>
              <a:rPr lang="en-US" sz="2019" b="1" dirty="0">
                <a:solidFill>
                  <a:srgbClr val="272525"/>
                </a:solidFill>
                <a:latin typeface="p22-mackinac-pro" pitchFamily="34" charset="0"/>
                <a:ea typeface="p22-mackinac-pro" pitchFamily="34" charset="-122"/>
                <a:cs typeface="p22-mackinac-pro" pitchFamily="34" charset="-120"/>
              </a:rPr>
              <a:t>Dimensionality Reduction</a:t>
            </a:r>
            <a:endParaRPr lang="en-US" sz="2019" dirty="0"/>
          </a:p>
        </p:txBody>
      </p:sp>
      <p:sp>
        <p:nvSpPr>
          <p:cNvPr id="18" name="Text 13"/>
          <p:cNvSpPr/>
          <p:nvPr/>
        </p:nvSpPr>
        <p:spPr>
          <a:xfrm>
            <a:off x="6871216" y="6022300"/>
            <a:ext cx="7041118" cy="1312545"/>
          </a:xfrm>
          <a:prstGeom prst="rect">
            <a:avLst/>
          </a:prstGeom>
          <a:noFill/>
          <a:ln/>
        </p:spPr>
        <p:txBody>
          <a:bodyPr wrap="square" rtlCol="0" anchor="t"/>
          <a:lstStyle/>
          <a:p>
            <a:pPr marL="0" indent="0">
              <a:lnSpc>
                <a:spcPts val="2585"/>
              </a:lnSpc>
              <a:buNone/>
            </a:pPr>
            <a:r>
              <a:rPr lang="en-US" sz="1616" dirty="0">
                <a:solidFill>
                  <a:srgbClr val="272525"/>
                </a:solidFill>
                <a:latin typeface="Eudoxus Sans" pitchFamily="34" charset="0"/>
                <a:ea typeface="Eudoxus Sans" pitchFamily="34" charset="-122"/>
                <a:cs typeface="Eudoxus Sans" pitchFamily="34" charset="-120"/>
              </a:rPr>
              <a:t>To optimize the analysis, the number of features is often reduced through techniques like principal component analysis (PCA) or t-SNE. This helps to identify the most informative and influential variables while minimizing computational complexity.</a:t>
            </a:r>
            <a:endParaRPr lang="en-US" sz="161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9819E1-5A5F-A345-8B99-EB69D991019F}"/>
              </a:ext>
            </a:extLst>
          </p:cNvPr>
          <p:cNvSpPr txBox="1"/>
          <p:nvPr/>
        </p:nvSpPr>
        <p:spPr>
          <a:xfrm>
            <a:off x="144966" y="133814"/>
            <a:ext cx="14206654" cy="8125301"/>
          </a:xfrm>
          <a:prstGeom prst="rect">
            <a:avLst/>
          </a:prstGeom>
          <a:noFill/>
        </p:spPr>
        <p:txBody>
          <a:bodyPr wrap="square" rtlCol="0">
            <a:spAutoFit/>
          </a:bodyPr>
          <a:lstStyle/>
          <a:p>
            <a:r>
              <a:rPr lang="en-US" sz="2400" b="1" dirty="0"/>
              <a:t>Objective:</a:t>
            </a:r>
          </a:p>
          <a:p>
            <a:endParaRPr lang="en-US" b="1" dirty="0"/>
          </a:p>
          <a:p>
            <a:r>
              <a:rPr lang="en-US" dirty="0"/>
              <a:t>To clean, preprocess, and analyze a dataset of Medicare providers to understand service patterns and financials.</a:t>
            </a:r>
          </a:p>
          <a:p>
            <a:endParaRPr lang="en-US" dirty="0"/>
          </a:p>
          <a:p>
            <a:r>
              <a:rPr lang="en-US" sz="2400" b="1" dirty="0"/>
              <a:t>Data Overview:</a:t>
            </a:r>
          </a:p>
          <a:p>
            <a:endParaRPr lang="en-US" b="1" dirty="0"/>
          </a:p>
          <a:p>
            <a:r>
              <a:rPr lang="en-US" dirty="0"/>
              <a:t>- Initial dataset: 100,000 entries with 27 columns- Key columns: Provider names, identifiers, credentials, gender, addresses, HCPCS codes, service numbers, and financial amounts.</a:t>
            </a:r>
          </a:p>
          <a:p>
            <a:endParaRPr lang="en-US" dirty="0"/>
          </a:p>
          <a:p>
            <a:r>
              <a:rPr lang="en-US" sz="2400" b="1" dirty="0"/>
              <a:t>Data Cleaning</a:t>
            </a:r>
            <a:r>
              <a:rPr lang="en-US" b="1" dirty="0"/>
              <a:t>:</a:t>
            </a:r>
          </a:p>
          <a:p>
            <a:endParaRPr lang="en-US" b="1" dirty="0"/>
          </a:p>
          <a:p>
            <a:r>
              <a:rPr lang="en-US" b="1" dirty="0"/>
              <a:t>1.Combining Names: </a:t>
            </a:r>
          </a:p>
          <a:p>
            <a:endParaRPr lang="en-US" b="1" dirty="0"/>
          </a:p>
          <a:p>
            <a:r>
              <a:rPr lang="en-US" dirty="0"/>
              <a:t> - Created a full name column by merging first, middle, and last names.  </a:t>
            </a:r>
          </a:p>
          <a:p>
            <a:r>
              <a:rPr lang="en-US" dirty="0"/>
              <a:t> - Removed original name columns to streamline the dataset.</a:t>
            </a:r>
          </a:p>
          <a:p>
            <a:endParaRPr lang="en-US" dirty="0"/>
          </a:p>
          <a:p>
            <a:r>
              <a:rPr lang="en-US" b="1" dirty="0"/>
              <a:t>2.</a:t>
            </a:r>
            <a:r>
              <a:rPr lang="en-US" dirty="0"/>
              <a:t> </a:t>
            </a:r>
            <a:r>
              <a:rPr lang="en-US" b="1" dirty="0"/>
              <a:t>Removing Redundant Columns:</a:t>
            </a:r>
            <a:r>
              <a:rPr lang="en-US" dirty="0"/>
              <a:t> </a:t>
            </a:r>
          </a:p>
          <a:p>
            <a:endParaRPr lang="en-US" dirty="0"/>
          </a:p>
          <a:p>
            <a:r>
              <a:rPr lang="en-US" dirty="0"/>
              <a:t>- Dropped address-related columns and HCPCS details to focus on provider and service information.</a:t>
            </a:r>
          </a:p>
          <a:p>
            <a:endParaRPr lang="en-US" dirty="0"/>
          </a:p>
          <a:p>
            <a:r>
              <a:rPr lang="en-US" b="1" dirty="0"/>
              <a:t>3. Handling Missing Values:</a:t>
            </a:r>
          </a:p>
          <a:p>
            <a:endParaRPr lang="en-US" b="1" dirty="0"/>
          </a:p>
          <a:p>
            <a:r>
              <a:rPr lang="en-US" dirty="0"/>
              <a:t>- Filled missing values in categorical columns (e.g., gender, credentials) with the mode.  </a:t>
            </a:r>
          </a:p>
          <a:p>
            <a:r>
              <a:rPr lang="en-US" dirty="0"/>
              <a:t> - Converted numeric columns to appropriate data types and handled </a:t>
            </a:r>
            <a:r>
              <a:rPr lang="en-US" dirty="0" err="1"/>
              <a:t>NaNs</a:t>
            </a:r>
            <a:r>
              <a:rPr lang="en-US" dirty="0"/>
              <a:t> by filling with mean values.</a:t>
            </a:r>
          </a:p>
          <a:p>
            <a:endParaRPr lang="en-US" dirty="0"/>
          </a:p>
          <a:p>
            <a:r>
              <a:rPr lang="en-US" b="1" dirty="0"/>
              <a:t>4.</a:t>
            </a:r>
            <a:r>
              <a:rPr lang="en-US" dirty="0"/>
              <a:t> </a:t>
            </a:r>
            <a:r>
              <a:rPr lang="en-US" b="1" dirty="0"/>
              <a:t>Dropping Duplicates:   </a:t>
            </a:r>
          </a:p>
          <a:p>
            <a:endParaRPr lang="en-US" b="1" dirty="0"/>
          </a:p>
          <a:p>
            <a:r>
              <a:rPr lang="en-US" dirty="0"/>
              <a:t>- Ensured the dataset contained unique records.</a:t>
            </a:r>
          </a:p>
        </p:txBody>
      </p:sp>
    </p:spTree>
    <p:extLst>
      <p:ext uri="{BB962C8B-B14F-4D97-AF65-F5344CB8AC3E}">
        <p14:creationId xmlns:p14="http://schemas.microsoft.com/office/powerpoint/2010/main" val="2856877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567485-177F-F15C-90C7-7AA4A150EA45}"/>
              </a:ext>
            </a:extLst>
          </p:cNvPr>
          <p:cNvSpPr txBox="1"/>
          <p:nvPr/>
        </p:nvSpPr>
        <p:spPr>
          <a:xfrm>
            <a:off x="156116" y="267629"/>
            <a:ext cx="14251259" cy="7294305"/>
          </a:xfrm>
          <a:prstGeom prst="rect">
            <a:avLst/>
          </a:prstGeom>
          <a:noFill/>
        </p:spPr>
        <p:txBody>
          <a:bodyPr wrap="square" rtlCol="0">
            <a:spAutoFit/>
          </a:bodyPr>
          <a:lstStyle/>
          <a:p>
            <a:r>
              <a:rPr lang="en-US" sz="2400" b="1" dirty="0"/>
              <a:t>Data Transformation:</a:t>
            </a:r>
          </a:p>
          <a:p>
            <a:endParaRPr lang="en-US" b="1" dirty="0"/>
          </a:p>
          <a:p>
            <a:pPr marL="342900" indent="-342900">
              <a:buAutoNum type="arabicPeriod"/>
            </a:pPr>
            <a:r>
              <a:rPr lang="en-US" b="1" dirty="0"/>
              <a:t>Frequency Encoding:</a:t>
            </a:r>
          </a:p>
          <a:p>
            <a:pPr marL="342900" indent="-342900">
              <a:buAutoNum type="arabicPeriod"/>
            </a:pPr>
            <a:endParaRPr lang="en-US" b="1" dirty="0"/>
          </a:p>
          <a:p>
            <a:r>
              <a:rPr lang="en-US" dirty="0"/>
              <a:t>- Applied frequency encoding to categorical columns like provider credentials and gender to facilitate numerical analysis</a:t>
            </a:r>
          </a:p>
          <a:p>
            <a:endParaRPr lang="en-US" dirty="0"/>
          </a:p>
          <a:p>
            <a:r>
              <a:rPr lang="en-US" dirty="0"/>
              <a:t>2. </a:t>
            </a:r>
            <a:r>
              <a:rPr lang="en-US" b="1" dirty="0"/>
              <a:t>Standardization:</a:t>
            </a:r>
          </a:p>
          <a:p>
            <a:r>
              <a:rPr lang="en-US" b="1" dirty="0"/>
              <a:t> </a:t>
            </a:r>
          </a:p>
          <a:p>
            <a:r>
              <a:rPr lang="en-US" dirty="0"/>
              <a:t> - Standardized numeric columns to normalize the range of values, crucial for further machine learning applications.</a:t>
            </a:r>
          </a:p>
          <a:p>
            <a:endParaRPr lang="en-US" dirty="0"/>
          </a:p>
          <a:p>
            <a:r>
              <a:rPr lang="en-US" sz="2400" b="1" dirty="0"/>
              <a:t>Analysis:</a:t>
            </a:r>
          </a:p>
          <a:p>
            <a:endParaRPr lang="en-US" b="1" dirty="0"/>
          </a:p>
          <a:p>
            <a:pPr marL="342900" indent="-342900">
              <a:buAutoNum type="arabicPeriod"/>
            </a:pPr>
            <a:r>
              <a:rPr lang="en-US" b="1" dirty="0"/>
              <a:t>Descriptive Statistics</a:t>
            </a:r>
            <a:r>
              <a:rPr lang="en-US" dirty="0"/>
              <a:t>:</a:t>
            </a:r>
          </a:p>
          <a:p>
            <a:pPr marL="342900" indent="-342900">
              <a:buAutoNum type="arabicPeriod"/>
            </a:pPr>
            <a:endParaRPr lang="en-US" dirty="0"/>
          </a:p>
          <a:p>
            <a:r>
              <a:rPr lang="en-US" dirty="0"/>
              <a:t>- Generated summary statistics to understand the distribution of services and financial metrics</a:t>
            </a:r>
          </a:p>
          <a:p>
            <a:r>
              <a:rPr lang="en-US" dirty="0"/>
              <a:t>   </a:t>
            </a:r>
          </a:p>
          <a:p>
            <a:r>
              <a:rPr lang="en-US" b="1" dirty="0"/>
              <a:t>2. Data Splitting:</a:t>
            </a:r>
            <a:r>
              <a:rPr lang="en-US" dirty="0"/>
              <a:t>  </a:t>
            </a:r>
          </a:p>
          <a:p>
            <a:endParaRPr lang="en-US" dirty="0"/>
          </a:p>
          <a:p>
            <a:r>
              <a:rPr lang="en-US" dirty="0"/>
              <a:t>- Split normalized data into training and testing sets (80-20 split) for future model training.</a:t>
            </a:r>
          </a:p>
          <a:p>
            <a:endParaRPr lang="en-US" dirty="0"/>
          </a:p>
          <a:p>
            <a:r>
              <a:rPr lang="en-US" sz="2400" b="1" dirty="0"/>
              <a:t>Outcome:</a:t>
            </a:r>
          </a:p>
          <a:p>
            <a:endParaRPr lang="en-US" b="1" dirty="0"/>
          </a:p>
          <a:p>
            <a:r>
              <a:rPr lang="en-US" dirty="0"/>
              <a:t>- Cleaned, processed, and ready-to-use dataset for further machine learning and data analysis tasks.- Set foundation for detailed insights into Medicare service patterns and provider financials.</a:t>
            </a:r>
            <a:endParaRPr lang="en-IN" dirty="0"/>
          </a:p>
          <a:p>
            <a:endParaRPr lang="en-IN" dirty="0"/>
          </a:p>
        </p:txBody>
      </p:sp>
    </p:spTree>
    <p:extLst>
      <p:ext uri="{BB962C8B-B14F-4D97-AF65-F5344CB8AC3E}">
        <p14:creationId xmlns:p14="http://schemas.microsoft.com/office/powerpoint/2010/main" val="1180486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66C20-034D-7576-1AEB-839413CBD706}"/>
              </a:ext>
            </a:extLst>
          </p:cNvPr>
          <p:cNvPicPr>
            <a:picLocks noChangeAspect="1"/>
          </p:cNvPicPr>
          <p:nvPr/>
        </p:nvPicPr>
        <p:blipFill>
          <a:blip r:embed="rId2"/>
          <a:stretch>
            <a:fillRect/>
          </a:stretch>
        </p:blipFill>
        <p:spPr>
          <a:xfrm>
            <a:off x="-892096" y="-133815"/>
            <a:ext cx="8396867" cy="8229600"/>
          </a:xfrm>
          <a:prstGeom prst="rect">
            <a:avLst/>
          </a:prstGeom>
        </p:spPr>
      </p:pic>
      <p:sp>
        <p:nvSpPr>
          <p:cNvPr id="4" name="TextBox 3">
            <a:extLst>
              <a:ext uri="{FF2B5EF4-FFF2-40B4-BE49-F238E27FC236}">
                <a16:creationId xmlns:a16="http://schemas.microsoft.com/office/drawing/2014/main" id="{8F39E4D0-CD80-BC85-CF3E-09304A9A684F}"/>
              </a:ext>
            </a:extLst>
          </p:cNvPr>
          <p:cNvSpPr txBox="1"/>
          <p:nvPr/>
        </p:nvSpPr>
        <p:spPr>
          <a:xfrm>
            <a:off x="7616283" y="267629"/>
            <a:ext cx="6791093" cy="6832640"/>
          </a:xfrm>
          <a:prstGeom prst="rect">
            <a:avLst/>
          </a:prstGeom>
          <a:noFill/>
        </p:spPr>
        <p:txBody>
          <a:bodyPr wrap="square" rtlCol="0">
            <a:spAutoFit/>
          </a:bodyPr>
          <a:lstStyle/>
          <a:p>
            <a:r>
              <a:rPr lang="en-US" sz="2400" b="1" dirty="0"/>
              <a:t>Missing Values Analysis:</a:t>
            </a:r>
          </a:p>
          <a:p>
            <a:endParaRPr lang="en-US" b="1" dirty="0"/>
          </a:p>
          <a:p>
            <a:r>
              <a:rPr lang="en-US" b="1" dirty="0"/>
              <a:t>Graph Interpretation:</a:t>
            </a:r>
          </a:p>
          <a:p>
            <a:endParaRPr lang="en-US" b="1" dirty="0"/>
          </a:p>
          <a:p>
            <a:r>
              <a:rPr lang="en-US" dirty="0"/>
              <a:t> - The graph displays missing values across various columns in the dataset. </a:t>
            </a:r>
          </a:p>
          <a:p>
            <a:r>
              <a:rPr lang="en-US" dirty="0"/>
              <a:t> </a:t>
            </a:r>
          </a:p>
          <a:p>
            <a:pPr marL="342900" indent="-342900">
              <a:buAutoNum type="arabicPeriod"/>
            </a:pPr>
            <a:r>
              <a:rPr lang="en-US" dirty="0"/>
              <a:t>- Columns with the highest missing values include "Street Address 2 of the Provider" (~12,000),</a:t>
            </a:r>
          </a:p>
          <a:p>
            <a:pPr marL="342900" indent="-342900">
              <a:buAutoNum type="arabicPeriod"/>
            </a:pPr>
            <a:r>
              <a:rPr lang="en-US" dirty="0"/>
              <a:t> "Middle Initial of the Provider" (~6,500), and "Credentials of the Provider" (~1,600).</a:t>
            </a:r>
          </a:p>
          <a:p>
            <a:endParaRPr lang="en-US" dirty="0"/>
          </a:p>
          <a:p>
            <a:r>
              <a:rPr lang="en-US" dirty="0"/>
              <a:t> </a:t>
            </a:r>
            <a:r>
              <a:rPr lang="en-US" b="1" dirty="0"/>
              <a:t>Actions Taken:  </a:t>
            </a:r>
          </a:p>
          <a:p>
            <a:endParaRPr lang="en-US" b="1" dirty="0"/>
          </a:p>
          <a:p>
            <a:r>
              <a:rPr lang="en-US" dirty="0"/>
              <a:t>- Missing values in numeric columns were imputed with the mean values. </a:t>
            </a:r>
          </a:p>
          <a:p>
            <a:r>
              <a:rPr lang="en-US" dirty="0"/>
              <a:t> - Columns with excessive missing data that were not critical to the analysis were dropped.</a:t>
            </a:r>
          </a:p>
          <a:p>
            <a:endParaRPr lang="en-US" dirty="0"/>
          </a:p>
          <a:p>
            <a:r>
              <a:rPr lang="en-US" b="1" dirty="0"/>
              <a:t>Slide Content: </a:t>
            </a:r>
          </a:p>
          <a:p>
            <a:endParaRPr lang="en-US" b="1" dirty="0"/>
          </a:p>
          <a:p>
            <a:r>
              <a:rPr lang="en-US" dirty="0"/>
              <a:t>- Highlight the columns with the highest missing values. </a:t>
            </a:r>
          </a:p>
          <a:p>
            <a:r>
              <a:rPr lang="en-US" dirty="0"/>
              <a:t>- Explain the imputation strategy and rationale for dropping certain columns.</a:t>
            </a:r>
            <a:endParaRPr lang="en-IN" dirty="0"/>
          </a:p>
        </p:txBody>
      </p:sp>
    </p:spTree>
    <p:extLst>
      <p:ext uri="{BB962C8B-B14F-4D97-AF65-F5344CB8AC3E}">
        <p14:creationId xmlns:p14="http://schemas.microsoft.com/office/powerpoint/2010/main" val="1902923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6E3AD-1663-84EA-08E8-1E8ABFC508A4}"/>
              </a:ext>
            </a:extLst>
          </p:cNvPr>
          <p:cNvPicPr>
            <a:picLocks noChangeAspect="1"/>
          </p:cNvPicPr>
          <p:nvPr/>
        </p:nvPicPr>
        <p:blipFill>
          <a:blip r:embed="rId2"/>
          <a:stretch>
            <a:fillRect/>
          </a:stretch>
        </p:blipFill>
        <p:spPr>
          <a:xfrm>
            <a:off x="-1497052" y="858644"/>
            <a:ext cx="10094642" cy="6512312"/>
          </a:xfrm>
          <a:prstGeom prst="rect">
            <a:avLst/>
          </a:prstGeom>
        </p:spPr>
      </p:pic>
      <p:sp>
        <p:nvSpPr>
          <p:cNvPr id="4" name="TextBox 3">
            <a:extLst>
              <a:ext uri="{FF2B5EF4-FFF2-40B4-BE49-F238E27FC236}">
                <a16:creationId xmlns:a16="http://schemas.microsoft.com/office/drawing/2014/main" id="{AB08678C-F407-CBDA-3D65-5455273DBB3A}"/>
              </a:ext>
            </a:extLst>
          </p:cNvPr>
          <p:cNvSpPr txBox="1"/>
          <p:nvPr/>
        </p:nvSpPr>
        <p:spPr>
          <a:xfrm>
            <a:off x="8720254" y="652313"/>
            <a:ext cx="5776332" cy="6924973"/>
          </a:xfrm>
          <a:prstGeom prst="rect">
            <a:avLst/>
          </a:prstGeom>
          <a:noFill/>
        </p:spPr>
        <p:txBody>
          <a:bodyPr wrap="square" rtlCol="0">
            <a:spAutoFit/>
          </a:bodyPr>
          <a:lstStyle/>
          <a:p>
            <a:r>
              <a:rPr lang="en-US" sz="2400" b="1" dirty="0"/>
              <a:t>Distribution of Provider Types:</a:t>
            </a:r>
          </a:p>
          <a:p>
            <a:endParaRPr lang="en-US" sz="2400" b="1" dirty="0"/>
          </a:p>
          <a:p>
            <a:r>
              <a:rPr lang="en-US" b="1" dirty="0"/>
              <a:t> Graph Interpretation:</a:t>
            </a:r>
          </a:p>
          <a:p>
            <a:endParaRPr lang="en-US" b="1" dirty="0"/>
          </a:p>
          <a:p>
            <a:r>
              <a:rPr lang="en-US" dirty="0"/>
              <a:t> - The pie chart shows the distribution of different provider types in the dataset.  </a:t>
            </a:r>
          </a:p>
          <a:p>
            <a:r>
              <a:rPr lang="en-US" dirty="0"/>
              <a:t>- The largest segments are "Family Practice" (33%), "Internal Medicine" (16.4%), and "Diagnostic Radiology" (14.4%). </a:t>
            </a:r>
          </a:p>
          <a:p>
            <a:r>
              <a:rPr lang="en-US" dirty="0"/>
              <a:t> - Other notable categories include "Nurse Practitioner" (7.9%), "Physician Assistant" (6.1%), and "Cardiology" (4.7%).</a:t>
            </a:r>
          </a:p>
          <a:p>
            <a:endParaRPr lang="en-US" dirty="0"/>
          </a:p>
          <a:p>
            <a:r>
              <a:rPr lang="en-US" b="1" dirty="0"/>
              <a:t>Insights:</a:t>
            </a:r>
          </a:p>
          <a:p>
            <a:endParaRPr lang="en-US" b="1" dirty="0"/>
          </a:p>
          <a:p>
            <a:r>
              <a:rPr lang="en-US" dirty="0"/>
              <a:t>- Family Practice and Internal Medicine together comprise almost 50% of the dataset.  </a:t>
            </a:r>
          </a:p>
          <a:p>
            <a:r>
              <a:rPr lang="en-US" dirty="0"/>
              <a:t>- This distribution indicates a focus on general and internal healthcare services.</a:t>
            </a:r>
          </a:p>
          <a:p>
            <a:endParaRPr lang="en-US" dirty="0"/>
          </a:p>
          <a:p>
            <a:r>
              <a:rPr lang="en-US" b="1" dirty="0"/>
              <a:t>Slide Content:</a:t>
            </a:r>
          </a:p>
          <a:p>
            <a:endParaRPr lang="en-US" b="1" dirty="0"/>
          </a:p>
          <a:p>
            <a:r>
              <a:rPr lang="en-US" dirty="0"/>
              <a:t> - Display the pie chart.  </a:t>
            </a:r>
          </a:p>
          <a:p>
            <a:r>
              <a:rPr lang="en-US" dirty="0"/>
              <a:t>- Discuss the major provider types and their proportions. </a:t>
            </a:r>
          </a:p>
          <a:p>
            <a:r>
              <a:rPr lang="en-US" dirty="0"/>
              <a:t> - Mention the implications for healthcare service focus.</a:t>
            </a:r>
            <a:endParaRPr lang="en-IN" dirty="0"/>
          </a:p>
        </p:txBody>
      </p:sp>
    </p:spTree>
    <p:extLst>
      <p:ext uri="{BB962C8B-B14F-4D97-AF65-F5344CB8AC3E}">
        <p14:creationId xmlns:p14="http://schemas.microsoft.com/office/powerpoint/2010/main" val="31563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8A9F78-E42C-3B17-58F7-B17E65B10447}"/>
              </a:ext>
            </a:extLst>
          </p:cNvPr>
          <p:cNvPicPr>
            <a:picLocks noChangeAspect="1"/>
          </p:cNvPicPr>
          <p:nvPr/>
        </p:nvPicPr>
        <p:blipFill>
          <a:blip r:embed="rId2"/>
          <a:stretch>
            <a:fillRect/>
          </a:stretch>
        </p:blipFill>
        <p:spPr>
          <a:xfrm>
            <a:off x="-1" y="1"/>
            <a:ext cx="7750099" cy="8229600"/>
          </a:xfrm>
          <a:prstGeom prst="rect">
            <a:avLst/>
          </a:prstGeom>
        </p:spPr>
      </p:pic>
      <p:sp>
        <p:nvSpPr>
          <p:cNvPr id="4" name="TextBox 3">
            <a:extLst>
              <a:ext uri="{FF2B5EF4-FFF2-40B4-BE49-F238E27FC236}">
                <a16:creationId xmlns:a16="http://schemas.microsoft.com/office/drawing/2014/main" id="{B0F77100-3168-2E54-7685-F286CDF03529}"/>
              </a:ext>
            </a:extLst>
          </p:cNvPr>
          <p:cNvSpPr txBox="1"/>
          <p:nvPr/>
        </p:nvSpPr>
        <p:spPr>
          <a:xfrm>
            <a:off x="7750098" y="702527"/>
            <a:ext cx="6791093" cy="6647974"/>
          </a:xfrm>
          <a:prstGeom prst="rect">
            <a:avLst/>
          </a:prstGeom>
          <a:noFill/>
        </p:spPr>
        <p:txBody>
          <a:bodyPr wrap="square" rtlCol="0">
            <a:spAutoFit/>
          </a:bodyPr>
          <a:lstStyle/>
          <a:p>
            <a:r>
              <a:rPr lang="en-US" dirty="0"/>
              <a:t> </a:t>
            </a:r>
            <a:r>
              <a:rPr lang="en-US" sz="2400" b="1" dirty="0"/>
              <a:t>Top Cities of Providers:</a:t>
            </a:r>
          </a:p>
          <a:p>
            <a:endParaRPr lang="en-US" sz="2400" b="1" dirty="0"/>
          </a:p>
          <a:p>
            <a:r>
              <a:rPr lang="en-US" b="1" dirty="0"/>
              <a:t>Graph Interpretation:</a:t>
            </a:r>
          </a:p>
          <a:p>
            <a:endParaRPr lang="en-US" b="1" dirty="0"/>
          </a:p>
          <a:p>
            <a:r>
              <a:rPr lang="en-US" dirty="0"/>
              <a:t>- The bar plot ranks the top 20 cities with the highest number of Medicare providers.  </a:t>
            </a:r>
          </a:p>
          <a:p>
            <a:r>
              <a:rPr lang="en-US" dirty="0"/>
              <a:t>- The X-axis lists the cities, and the Y-axis shows the count of providers.  </a:t>
            </a:r>
          </a:p>
          <a:p>
            <a:r>
              <a:rPr lang="en-US" dirty="0"/>
              <a:t>- Example cities (with high counts) might include New York, Los Angeles, and Chicago.</a:t>
            </a:r>
          </a:p>
          <a:p>
            <a:endParaRPr lang="en-US" dirty="0"/>
          </a:p>
          <a:p>
            <a:r>
              <a:rPr lang="en-US" b="1" dirty="0"/>
              <a:t>Insights:  </a:t>
            </a:r>
          </a:p>
          <a:p>
            <a:endParaRPr lang="en-US" b="1" dirty="0"/>
          </a:p>
          <a:p>
            <a:r>
              <a:rPr lang="en-US" dirty="0"/>
              <a:t>- Major metropolitan areas have the highest concentration of providers.  </a:t>
            </a:r>
          </a:p>
          <a:p>
            <a:r>
              <a:rPr lang="en-US" dirty="0"/>
              <a:t>- This can reflect the higher demand for medical services in densely populated areas.</a:t>
            </a:r>
          </a:p>
          <a:p>
            <a:endParaRPr lang="en-US" dirty="0"/>
          </a:p>
          <a:p>
            <a:r>
              <a:rPr lang="en-US" b="1" dirty="0"/>
              <a:t>Slide Content:</a:t>
            </a:r>
          </a:p>
          <a:p>
            <a:endParaRPr lang="en-US" b="1" dirty="0"/>
          </a:p>
          <a:p>
            <a:r>
              <a:rPr lang="en-US" dirty="0"/>
              <a:t> - Show the bar plot of the top 20 cities. </a:t>
            </a:r>
          </a:p>
          <a:p>
            <a:r>
              <a:rPr lang="en-US" dirty="0"/>
              <a:t> - Highlight the cities with the most providers.  </a:t>
            </a:r>
          </a:p>
          <a:p>
            <a:r>
              <a:rPr lang="en-US" dirty="0"/>
              <a:t>- Discuss possible reasons for the distribution, such as population density and healthcare demand.</a:t>
            </a:r>
            <a:endParaRPr lang="en-IN" dirty="0"/>
          </a:p>
        </p:txBody>
      </p:sp>
    </p:spTree>
    <p:extLst>
      <p:ext uri="{BB962C8B-B14F-4D97-AF65-F5344CB8AC3E}">
        <p14:creationId xmlns:p14="http://schemas.microsoft.com/office/powerpoint/2010/main" val="2428063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2636"/>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5053556" y="896500"/>
            <a:ext cx="5670590" cy="708779"/>
          </a:xfrm>
          <a:prstGeom prst="rect">
            <a:avLst/>
          </a:prstGeom>
          <a:noFill/>
          <a:ln/>
        </p:spPr>
        <p:txBody>
          <a:bodyPr wrap="none" rtlCol="0" anchor="t"/>
          <a:lstStyle/>
          <a:p>
            <a:pPr marL="0" indent="0">
              <a:lnSpc>
                <a:spcPts val="5581"/>
              </a:lnSpc>
              <a:buNone/>
            </a:pPr>
            <a:r>
              <a:rPr lang="en-US" sz="4465" b="1" dirty="0">
                <a:solidFill>
                  <a:srgbClr val="000000"/>
                </a:solidFill>
                <a:latin typeface="p22-mackinac-pro" pitchFamily="34" charset="0"/>
                <a:ea typeface="p22-mackinac-pro" pitchFamily="34" charset="-122"/>
                <a:cs typeface="p22-mackinac-pro" pitchFamily="34" charset="-120"/>
              </a:rPr>
              <a:t>Clustering Results</a:t>
            </a:r>
            <a:endParaRPr lang="en-US" sz="4465" dirty="0"/>
          </a:p>
        </p:txBody>
      </p:sp>
      <p:sp>
        <p:nvSpPr>
          <p:cNvPr id="5" name="Text 2"/>
          <p:cNvSpPr/>
          <p:nvPr/>
        </p:nvSpPr>
        <p:spPr>
          <a:xfrm>
            <a:off x="927605" y="2342778"/>
            <a:ext cx="2835235" cy="354330"/>
          </a:xfrm>
          <a:prstGeom prst="rect">
            <a:avLst/>
          </a:prstGeom>
          <a:noFill/>
          <a:ln/>
        </p:spPr>
        <p:txBody>
          <a:bodyPr wrap="none" rtlCol="0" anchor="t"/>
          <a:lstStyle/>
          <a:p>
            <a:pPr marL="0" indent="0">
              <a:lnSpc>
                <a:spcPts val="2791"/>
              </a:lnSpc>
              <a:buNone/>
            </a:pPr>
            <a:r>
              <a:rPr lang="en-US" sz="2400" b="1" dirty="0">
                <a:solidFill>
                  <a:srgbClr val="000000"/>
                </a:solidFill>
                <a:latin typeface="p22-mackinac-pro" pitchFamily="34" charset="0"/>
                <a:ea typeface="p22-mackinac-pro" pitchFamily="34" charset="-122"/>
                <a:cs typeface="p22-mackinac-pro" pitchFamily="34" charset="-120"/>
              </a:rPr>
              <a:t>K-Means Clustering</a:t>
            </a:r>
            <a:endParaRPr lang="en-US" sz="2400" dirty="0"/>
          </a:p>
        </p:txBody>
      </p:sp>
      <p:sp>
        <p:nvSpPr>
          <p:cNvPr id="6" name="Text 3"/>
          <p:cNvSpPr/>
          <p:nvPr/>
        </p:nvSpPr>
        <p:spPr>
          <a:xfrm>
            <a:off x="927605" y="3089910"/>
            <a:ext cx="13111780" cy="1169856"/>
          </a:xfrm>
          <a:prstGeom prst="rect">
            <a:avLst/>
          </a:prstGeom>
          <a:noFill/>
          <a:ln/>
        </p:spPr>
        <p:txBody>
          <a:bodyPr wrap="square" rtlCol="0" anchor="t"/>
          <a:lstStyle/>
          <a:p>
            <a:pPr marL="0" indent="0">
              <a:lnSpc>
                <a:spcPts val="2858"/>
              </a:lnSpc>
              <a:buNone/>
            </a:pPr>
            <a:r>
              <a:rPr lang="en-US" sz="2000" dirty="0">
                <a:solidFill>
                  <a:srgbClr val="272525"/>
                </a:solidFill>
                <a:latin typeface="Eudoxus Sans" pitchFamily="34" charset="0"/>
                <a:ea typeface="Eudoxus Sans" pitchFamily="34" charset="-122"/>
                <a:cs typeface="Eudoxus Sans" pitchFamily="34" charset="-120"/>
              </a:rPr>
              <a:t>One of the most commonly used clustering algorithms, K-Means, is applied to the preprocessed data. This technique groups similar data points together, creating distinct clusters that can help identify patterns and potential anomalies.</a:t>
            </a:r>
            <a:endParaRPr lang="en-US" sz="2000" dirty="0"/>
          </a:p>
        </p:txBody>
      </p:sp>
      <p:sp>
        <p:nvSpPr>
          <p:cNvPr id="7" name="Text 4"/>
          <p:cNvSpPr/>
          <p:nvPr/>
        </p:nvSpPr>
        <p:spPr>
          <a:xfrm>
            <a:off x="927605" y="4322889"/>
            <a:ext cx="3204091" cy="354330"/>
          </a:xfrm>
          <a:prstGeom prst="rect">
            <a:avLst/>
          </a:prstGeom>
          <a:noFill/>
          <a:ln/>
        </p:spPr>
        <p:txBody>
          <a:bodyPr wrap="none" rtlCol="0" anchor="t"/>
          <a:lstStyle/>
          <a:p>
            <a:pPr marL="0" indent="0">
              <a:lnSpc>
                <a:spcPts val="2791"/>
              </a:lnSpc>
              <a:buNone/>
            </a:pPr>
            <a:r>
              <a:rPr lang="en-US" sz="2400" b="1" dirty="0">
                <a:solidFill>
                  <a:srgbClr val="000000"/>
                </a:solidFill>
                <a:latin typeface="p22-mackinac-pro" pitchFamily="34" charset="0"/>
                <a:ea typeface="p22-mackinac-pro" pitchFamily="34" charset="-122"/>
              </a:rPr>
              <a:t>DBSCAN</a:t>
            </a:r>
            <a:endParaRPr lang="en-US" sz="2400" dirty="0"/>
          </a:p>
        </p:txBody>
      </p:sp>
      <p:sp>
        <p:nvSpPr>
          <p:cNvPr id="8" name="Text 5"/>
          <p:cNvSpPr/>
          <p:nvPr/>
        </p:nvSpPr>
        <p:spPr>
          <a:xfrm>
            <a:off x="927604" y="5263991"/>
            <a:ext cx="12565371" cy="2540318"/>
          </a:xfrm>
          <a:prstGeom prst="rect">
            <a:avLst/>
          </a:prstGeom>
          <a:noFill/>
          <a:ln/>
        </p:spPr>
        <p:txBody>
          <a:bodyPr wrap="square" rtlCol="0" anchor="t"/>
          <a:lstStyle/>
          <a:p>
            <a:pPr marL="0" indent="0">
              <a:lnSpc>
                <a:spcPts val="2858"/>
              </a:lnSpc>
              <a:buNone/>
            </a:pPr>
            <a:r>
              <a:rPr lang="en-US" sz="2000" dirty="0"/>
              <a:t>DBSCAN is a density-based clustering algorithm that identifies clusters of various shapes and sizes in datasets, using parameters ε (maximum distance) and Min Pts (minimum points). It classifies points as core, border, or noise based on their density.</a:t>
            </a:r>
          </a:p>
        </p:txBody>
      </p:sp>
      <p:sp>
        <p:nvSpPr>
          <p:cNvPr id="9" name="Text 6"/>
          <p:cNvSpPr/>
          <p:nvPr/>
        </p:nvSpPr>
        <p:spPr>
          <a:xfrm>
            <a:off x="9872067" y="3089910"/>
            <a:ext cx="2835235" cy="354330"/>
          </a:xfrm>
          <a:prstGeom prst="rect">
            <a:avLst/>
          </a:prstGeom>
          <a:noFill/>
          <a:ln/>
        </p:spPr>
        <p:txBody>
          <a:bodyPr wrap="none" rtlCol="0" anchor="t"/>
          <a:lstStyle/>
          <a:p>
            <a:pPr marL="0" indent="0">
              <a:lnSpc>
                <a:spcPts val="2791"/>
              </a:lnSpc>
              <a:buNone/>
            </a:pPr>
            <a:endParaRPr lang="en-US" sz="2233" dirty="0"/>
          </a:p>
        </p:txBody>
      </p:sp>
      <p:sp>
        <p:nvSpPr>
          <p:cNvPr id="10" name="Text 7"/>
          <p:cNvSpPr/>
          <p:nvPr/>
        </p:nvSpPr>
        <p:spPr>
          <a:xfrm>
            <a:off x="9872067" y="3671054"/>
            <a:ext cx="3978116" cy="2540318"/>
          </a:xfrm>
          <a:prstGeom prst="rect">
            <a:avLst/>
          </a:prstGeom>
          <a:noFill/>
          <a:ln/>
        </p:spPr>
        <p:txBody>
          <a:bodyPr wrap="square" rtlCol="0" anchor="t"/>
          <a:lstStyle/>
          <a:p>
            <a:pPr marL="0" indent="0">
              <a:lnSpc>
                <a:spcPts val="2858"/>
              </a:lnSpc>
              <a:buNone/>
            </a:pPr>
            <a:endParaRPr lang="en-US" sz="17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2317</Words>
  <Application>Microsoft Office PowerPoint</Application>
  <PresentationFormat>Custom</PresentationFormat>
  <Paragraphs>271</Paragraphs>
  <Slides>19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Samarth Yete</cp:lastModifiedBy>
  <cp:revision>3</cp:revision>
  <dcterms:created xsi:type="dcterms:W3CDTF">2024-07-17T02:18:01Z</dcterms:created>
  <dcterms:modified xsi:type="dcterms:W3CDTF">2024-07-18T11:33:04Z</dcterms:modified>
</cp:coreProperties>
</file>